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theme/theme15.xml" ContentType="application/vnd.openxmlformats-officedocument.theme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theme/theme16.xml" ContentType="application/vnd.openxmlformats-officedocument.theme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7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theme/theme18.xml" ContentType="application/vnd.openxmlformats-officedocument.theme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44" r:id="rId8"/>
    <p:sldMasterId id="2147483756" r:id="rId9"/>
    <p:sldMasterId id="2147483768" r:id="rId10"/>
    <p:sldMasterId id="2147483780" r:id="rId11"/>
    <p:sldMasterId id="2147483792" r:id="rId12"/>
    <p:sldMasterId id="2147483804" r:id="rId13"/>
    <p:sldMasterId id="2147483817" r:id="rId14"/>
    <p:sldMasterId id="2147483829" r:id="rId15"/>
    <p:sldMasterId id="2147483841" r:id="rId16"/>
    <p:sldMasterId id="2147483853" r:id="rId17"/>
    <p:sldMasterId id="2147483865" r:id="rId18"/>
    <p:sldMasterId id="2147483937" r:id="rId19"/>
  </p:sldMasterIdLst>
  <p:notesMasterIdLst>
    <p:notesMasterId r:id="rId49"/>
  </p:notesMasterIdLst>
  <p:sldIdLst>
    <p:sldId id="256" r:id="rId20"/>
    <p:sldId id="257" r:id="rId21"/>
    <p:sldId id="317" r:id="rId22"/>
    <p:sldId id="258" r:id="rId23"/>
    <p:sldId id="259" r:id="rId24"/>
    <p:sldId id="260" r:id="rId25"/>
    <p:sldId id="261" r:id="rId26"/>
    <p:sldId id="262" r:id="rId27"/>
    <p:sldId id="263" r:id="rId28"/>
    <p:sldId id="264" r:id="rId29"/>
    <p:sldId id="265" r:id="rId30"/>
    <p:sldId id="266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3" r:id="rId46"/>
    <p:sldId id="282" r:id="rId47"/>
    <p:sldId id="284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316" autoAdjust="0"/>
    <p:restoredTop sz="94660"/>
  </p:normalViewPr>
  <p:slideViewPr>
    <p:cSldViewPr>
      <p:cViewPr varScale="1">
        <p:scale>
          <a:sx n="80" d="100"/>
          <a:sy n="80" d="100"/>
        </p:scale>
        <p:origin x="-130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9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2.xml"/><Relationship Id="rId34" Type="http://schemas.openxmlformats.org/officeDocument/2006/relationships/slide" Target="slides/slide15.xml"/><Relationship Id="rId42" Type="http://schemas.openxmlformats.org/officeDocument/2006/relationships/slide" Target="slides/slide23.xml"/><Relationship Id="rId47" Type="http://schemas.openxmlformats.org/officeDocument/2006/relationships/slide" Target="slides/slide28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33" Type="http://schemas.openxmlformats.org/officeDocument/2006/relationships/slide" Target="slides/slide14.xml"/><Relationship Id="rId38" Type="http://schemas.openxmlformats.org/officeDocument/2006/relationships/slide" Target="slides/slide19.xml"/><Relationship Id="rId46" Type="http://schemas.openxmlformats.org/officeDocument/2006/relationships/slide" Target="slides/slide2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slide" Target="slides/slide10.xml"/><Relationship Id="rId41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32" Type="http://schemas.openxmlformats.org/officeDocument/2006/relationships/slide" Target="slides/slide13.xml"/><Relationship Id="rId37" Type="http://schemas.openxmlformats.org/officeDocument/2006/relationships/slide" Target="slides/slide18.xml"/><Relationship Id="rId40" Type="http://schemas.openxmlformats.org/officeDocument/2006/relationships/slide" Target="slides/slide21.xml"/><Relationship Id="rId45" Type="http://schemas.openxmlformats.org/officeDocument/2006/relationships/slide" Target="slides/slide26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slide" Target="slides/slide17.xml"/><Relationship Id="rId49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2.xml"/><Relationship Id="rId44" Type="http://schemas.openxmlformats.org/officeDocument/2006/relationships/slide" Target="slides/slide25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slide" Target="slides/slide16.xml"/><Relationship Id="rId43" Type="http://schemas.openxmlformats.org/officeDocument/2006/relationships/slide" Target="slides/slide24.xml"/><Relationship Id="rId48" Type="http://schemas.openxmlformats.org/officeDocument/2006/relationships/slide" Target="slides/slide29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32BC4-E3E5-46B7-BE23-21D67FBBD9A9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99D71-5376-4C1E-B745-1D042962BB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93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73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72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79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79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18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813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B849B7-493B-4F1B-8B5B-42EE03B6FE4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671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491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04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26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517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908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331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241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023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61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781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149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712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862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1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07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71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18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03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B849B7-493B-4F1B-8B5B-42EE03B6FE4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99D71-5376-4C1E-B745-1D042962BB7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B849B7-493B-4F1B-8B5B-42EE03B6FE4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sz="3000"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sz="3000">
              <a:latin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kumimoji="0" lang="en-US" altLang="en-US" sz="3000">
              <a:latin typeface="Arial" charset="0"/>
            </a:endParaRPr>
          </a:p>
        </p:txBody>
      </p:sp>
      <p:sp>
        <p:nvSpPr>
          <p:cNvPr id="3440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id-ID" altLang="en-US"/>
              <a:t>Click to edit Master Title Style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id-ID" alt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57B70-79E1-4A28-A4BE-CFB2D371F6FA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E4279-14E0-4BEC-B576-96090D5A7F21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3AC12-F7F4-49B6-B31F-F5071228E7EE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741E8-2ED9-4CA2-9227-78D400A58747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3F7A3-D675-41C9-B536-4C20F80D9392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2AD2C-45D4-475D-AAB6-B712CEFD1FEB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84351-50B8-444E-AB82-E4524FBCB518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737CE-396C-4A5D-A18E-6AC8F0E49B73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DF669-10C0-46A9-B391-A74042F37CF7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A7A42-10FB-4C14-B800-322E3CFBECA3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C3F21-9B63-484B-AB10-0EE635A5892A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4A7F5-86A5-4DF9-8E73-27E5933CC184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0C8ED-55A2-49CF-87EA-275B0BE1D07F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7535C-EDAB-41CD-823A-6CF0A70F4203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11C5-A3E0-45F0-9DEC-69E7BF49FA06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03DAA-8091-4834-8F2A-D108A084B0AE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C7182-004D-4923-BDAB-F5EAECF9BBC1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73CA2-50BA-497A-86F7-02F595F01879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0CF41-EA41-41B7-AF77-14B8B91D90ED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BC21C-A777-4387-875F-05CE881D8F95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8859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5054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96424-127D-4646-AF9A-717CF430DF78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9B842-5D63-46F2-BEF7-5BC09B2E5FA1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0" y="906"/>
                </a:cxn>
                <a:cxn ang="0">
                  <a:pos x="1014" y="283"/>
                </a:cxn>
                <a:cxn ang="0">
                  <a:pos x="1018" y="307"/>
                </a:cxn>
                <a:cxn ang="0">
                  <a:pos x="869" y="0"/>
                </a:cxn>
                <a:cxn ang="0">
                  <a:pos x="0" y="566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/>
              <a:ahLst/>
              <a:cxnLst>
                <a:cxn ang="0">
                  <a:pos x="1018" y="566"/>
                </a:cxn>
                <a:cxn ang="0">
                  <a:pos x="1018" y="906"/>
                </a:cxn>
                <a:cxn ang="0">
                  <a:pos x="3" y="283"/>
                </a:cxn>
                <a:cxn ang="0">
                  <a:pos x="0" y="307"/>
                </a:cxn>
                <a:cxn ang="0">
                  <a:pos x="148" y="0"/>
                </a:cxn>
                <a:cxn ang="0">
                  <a:pos x="1018" y="566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/>
                <a:ahLst/>
                <a:cxnLst>
                  <a:cxn ang="0">
                    <a:pos x="1315" y="2198"/>
                  </a:cxn>
                  <a:cxn ang="0">
                    <a:pos x="1315" y="1815"/>
                  </a:cxn>
                  <a:cxn ang="0">
                    <a:pos x="409" y="214"/>
                  </a:cxn>
                  <a:cxn ang="0">
                    <a:pos x="0" y="0"/>
                  </a:cxn>
                  <a:cxn ang="0">
                    <a:pos x="1315" y="2198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9" y="216"/>
                  </a:cxn>
                  <a:cxn ang="0">
                    <a:pos x="2279" y="216"/>
                  </a:cxn>
                  <a:cxn ang="0">
                    <a:pos x="2631" y="0"/>
                  </a:cxn>
                  <a:cxn ang="0">
                    <a:pos x="0" y="0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/>
                <a:ahLst/>
                <a:cxnLst>
                  <a:cxn ang="0">
                    <a:pos x="0" y="2198"/>
                  </a:cxn>
                  <a:cxn ang="0">
                    <a:pos x="0" y="1815"/>
                  </a:cxn>
                  <a:cxn ang="0">
                    <a:pos x="906" y="214"/>
                  </a:cxn>
                  <a:cxn ang="0">
                    <a:pos x="1316" y="0"/>
                  </a:cxn>
                  <a:cxn ang="0">
                    <a:pos x="0" y="2198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75FCB-E22E-42DD-AA01-863A65F690D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CE1C8-7C44-4D2B-B973-77B8CF7AF10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2E23E-B3D2-4B0E-9BB9-E598EB79613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BFE7F-D617-495E-A3FF-76572B33353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C8A2-9F25-4A73-9B47-7000A8BADC4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1517-678C-439B-8F00-7702AAD1153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2889-0CC6-4C3E-B2B8-0F5AA3590CC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164ED-1AFD-42FE-8B4F-E6C4F17346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05900-967A-4253-ACDC-0407C4BEB80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5608B-ECE2-4D6E-AA44-A250F85193A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9064-A636-47A3-BDAA-4E956467A64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304CB-91D0-4F5C-9C0E-66C86178436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5157F-8363-42B7-8552-737B666651D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0037F-4E32-427C-9F3E-A99A1E1090D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2D5E1-D7FC-4DE7-88B0-986B264037D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E3143-0F4D-4E1C-87F1-40A0B5CA6D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0DCBB-56E4-4FC8-B6F1-1E86CC3A4EE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06F4E-6614-4988-A9FD-9869C332376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139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10139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D611A-44E2-4AE0-AC98-669A51AD3CE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4D9BE-54F5-4DB8-996A-1FF3B8ED732D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25498-025B-4750-879B-788102CFF85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5AA99-C130-4D30-AF7C-FDA32E96FD4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2C4B4-71A1-4A84-B344-9FF72797D8A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DB2DB-534E-4BA2-A163-0B7EC4E1CDA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EEF35-5A0D-4581-9250-36DA66EAE32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482C5-F671-4492-ABEC-B88D68F52E5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1C30-DCEC-4ADF-94A1-2FE113B72E9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B2787-9767-4705-B95E-7340410F42D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2299B-F2B7-439C-B94D-690BFA4E2E1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DA895-1F35-4F18-95F6-375A29B671F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8B014-D227-4960-9272-6B7F7719BDF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7D69B-0DBD-433B-87AB-F35AE836464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8FC6A-3067-4E7F-87CC-6E9B7FDF5FA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0504D-F791-428E-AB44-386DA00B5DBF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57E9C-53ED-4339-9D00-07D0C3171BD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0002F-345E-48A3-BD60-EAB01BE3FB6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05C44-E6DF-4380-9A0E-350A08A0AB5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90A28-BD11-4B48-BA3E-CCEA860F83E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6BFED-01B9-40CF-955B-0A28BC91236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6197C-BCE6-4A68-9495-6B9ED15D503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4A9C5-6A8C-4F97-8190-63BBE89830F2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5CED4-C4EE-4C1E-9CAD-71235100AB3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AC2CF-E934-484D-A7E4-0192F90BE04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5F515-F2ED-439B-819F-8230A1ABB21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2E7AC-59CA-457C-9DA4-A1DC42C2F6C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D9999-3B0E-4445-9C9C-7CBF90D271F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7991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7991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8FC84-FB78-44E6-BFDF-0592C3E208AF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09A1E-155B-4FCA-99AC-16AF267294B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28C45-1C64-4D47-8AC2-B59FDC5EED12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14C27-086E-45ED-8DEB-04C2BCB9947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DCB18-4FEA-439B-AA22-38B04BB8F94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2EFAB-7BCB-4C91-8F3C-B4DD2689CD2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EBCD1-6CA1-40D2-818D-11DF6E88778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77-C401-4359-AF8E-DAA72508D7E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EAC7D-035F-46E3-A4DA-EE7D086FC10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D3CD8-6540-4079-A0E6-22CC658369A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84DD8-CCB1-4866-BA5B-AEE53658EE0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9EA82-BD50-4E15-B8B1-904E0A40F1F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51D6B-6A54-4BBD-A874-496046C923A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CE697-D88C-4773-AED1-FC23130CDCB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E9311-0F6A-4DAD-8C9A-C827EB8EF69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F2986-EA89-4E5F-A621-AF79D3A3861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F87E3-A76C-415F-8CA2-00D47240BF2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A5230-95E3-404F-849D-C98D326E0DE9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40A19-C083-41E1-9F16-C8B138D10E8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2D83E-2D40-44DC-9DCD-A7540057ABF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0201E-3C61-4B8B-BB69-819E92C87CE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A039D-97E0-41A4-8CA3-686D71A3546D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5D518-9805-43CD-8128-C78D5CE344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id-ID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F580C-4C97-47FC-9405-90C3A690F7F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0B9C2-027E-496C-B925-44C57BF0E3E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3532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412E3-69DD-430E-B050-1641D2C27FE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DE88F-9AEC-4F15-AA2C-AAB0E1D72C5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144F0-EAE8-418C-A2C8-D38663162D4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E5947-7B12-459E-888B-3E46B1D9A66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1AFB6-64AA-46D5-9016-A45635373D9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B902D-C4F1-4555-8FDB-1B96E886056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C391B-B5D7-4DE3-AF19-D71657B1C41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721FA-A338-41DC-B41C-04660E6E3F2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D1B55-9E45-4052-A7D9-FAEEC03559F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1F673-A522-44E4-BF3D-CF37DF3F0E1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A889-CE21-41F9-8E03-741B08D5F97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42629-E586-4A74-923C-63631A1B429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E0BD0-CAF1-4A95-AC37-DBE40610527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1661D-A85A-4665-B321-BE7816F07CD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6CAD4-D14C-4101-BAC8-C139E6B2E37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37507-E9AF-4094-A107-02E70C8058A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47F0A-D1AC-4025-ADFB-D09D3AC9137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0FD2F-9939-4DF1-9ED5-9B40A392D849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75D2F-FEF6-4A2C-96ED-5714D6D1128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5E573-E11B-4BAD-83E4-085EE464883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63C8B-551B-43A3-BC39-E4E7B3633B9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3927-C5A3-438F-BC46-9BE00374531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3B9D8-0A04-442C-A4A2-F3B2A27E7CC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295275" y="557213"/>
            <a:ext cx="9437688" cy="6632575"/>
            <a:chOff x="-186" y="351"/>
            <a:chExt cx="5945" cy="417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-186" y="351"/>
              <a:ext cx="4316" cy="4178"/>
              <a:chOff x="-186" y="351"/>
              <a:chExt cx="4316" cy="4178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-186" y="351"/>
                <a:ext cx="4316" cy="4178"/>
                <a:chOff x="-186" y="351"/>
                <a:chExt cx="4316" cy="4178"/>
              </a:xfrm>
            </p:grpSpPr>
            <p:sp>
              <p:nvSpPr>
                <p:cNvPr id="9" name="AutoShape 5"/>
                <p:cNvSpPr>
                  <a:spLocks noChangeArrowheads="1"/>
                </p:cNvSpPr>
                <p:nvPr/>
              </p:nvSpPr>
              <p:spPr bwMode="auto">
                <a:xfrm rot="12360000">
                  <a:off x="-186" y="351"/>
                  <a:ext cx="4316" cy="4178"/>
                </a:xfrm>
                <a:prstGeom prst="diamond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id-ID"/>
                </a:p>
              </p:txBody>
            </p:sp>
            <p:sp>
              <p:nvSpPr>
                <p:cNvPr id="10" name="AutoShape 6" descr="Denim"/>
                <p:cNvSpPr>
                  <a:spLocks noChangeArrowheads="1"/>
                </p:cNvSpPr>
                <p:nvPr/>
              </p:nvSpPr>
              <p:spPr bwMode="auto">
                <a:xfrm rot="12360000">
                  <a:off x="694" y="1203"/>
                  <a:ext cx="2556" cy="2474"/>
                </a:xfrm>
                <a:prstGeom prst="diamond">
                  <a:avLst/>
                </a:prstGeom>
                <a:blipFill dpi="0" rotWithShape="0">
                  <a:blip r:embed="rId2"/>
                  <a:srcRect/>
                  <a:tile tx="0" ty="0" sx="100000" sy="100000" flip="none" algn="tl"/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id-ID"/>
                </a:p>
              </p:txBody>
            </p:sp>
            <p:sp>
              <p:nvSpPr>
                <p:cNvPr id="11" name="Rectangle 7"/>
                <p:cNvSpPr>
                  <a:spLocks noChangeArrowheads="1"/>
                </p:cNvSpPr>
                <p:nvPr/>
              </p:nvSpPr>
              <p:spPr bwMode="auto">
                <a:xfrm rot="12360000">
                  <a:off x="2249" y="2499"/>
                  <a:ext cx="649" cy="28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en-US"/>
                </a:p>
              </p:txBody>
            </p:sp>
            <p:sp>
              <p:nvSpPr>
                <p:cNvPr id="12" name="Oval 8"/>
                <p:cNvSpPr>
                  <a:spLocks noChangeArrowheads="1"/>
                </p:cNvSpPr>
                <p:nvPr/>
              </p:nvSpPr>
              <p:spPr bwMode="auto">
                <a:xfrm rot="12360000">
                  <a:off x="1292" y="2567"/>
                  <a:ext cx="570" cy="528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en-US"/>
                </a:p>
              </p:txBody>
            </p:sp>
            <p:sp>
              <p:nvSpPr>
                <p:cNvPr id="13" name="Rectangle 9"/>
                <p:cNvSpPr>
                  <a:spLocks noChangeArrowheads="1"/>
                </p:cNvSpPr>
                <p:nvPr/>
              </p:nvSpPr>
              <p:spPr bwMode="auto">
                <a:xfrm rot="12360000">
                  <a:off x="2373" y="2047"/>
                  <a:ext cx="446" cy="81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en-US"/>
                </a:p>
              </p:txBody>
            </p:sp>
            <p:sp>
              <p:nvSpPr>
                <p:cNvPr id="14" name="Rectangle 10"/>
                <p:cNvSpPr>
                  <a:spLocks noChangeArrowheads="1"/>
                </p:cNvSpPr>
                <p:nvPr/>
              </p:nvSpPr>
              <p:spPr bwMode="auto">
                <a:xfrm rot="12360000">
                  <a:off x="1927" y="3071"/>
                  <a:ext cx="445" cy="82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en-US"/>
                </a:p>
              </p:txBody>
            </p:sp>
            <p:sp>
              <p:nvSpPr>
                <p:cNvPr id="15" name="Arc 11"/>
                <p:cNvSpPr>
                  <a:spLocks/>
                </p:cNvSpPr>
                <p:nvPr/>
              </p:nvSpPr>
              <p:spPr bwMode="auto">
                <a:xfrm rot="10485000">
                  <a:off x="1263" y="2240"/>
                  <a:ext cx="723" cy="856"/>
                </a:xfrm>
                <a:custGeom>
                  <a:avLst/>
                  <a:gdLst>
                    <a:gd name="G0" fmla="+- 21518 0 0"/>
                    <a:gd name="G1" fmla="+- 2258 0 0"/>
                    <a:gd name="G2" fmla="+- 21600 0 0"/>
                    <a:gd name="T0" fmla="*/ 43000 w 43118"/>
                    <a:gd name="T1" fmla="*/ 0 h 23858"/>
                    <a:gd name="T2" fmla="*/ 0 w 43118"/>
                    <a:gd name="T3" fmla="*/ 4141 h 23858"/>
                    <a:gd name="T4" fmla="*/ 21518 w 43118"/>
                    <a:gd name="T5" fmla="*/ 2258 h 23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8" h="23858" fill="none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</a:path>
                    <a:path w="43118" h="23858" stroke="0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  <a:lnTo>
                        <a:pt x="21518" y="2258"/>
                      </a:lnTo>
                      <a:close/>
                    </a:path>
                  </a:pathLst>
                </a:custGeom>
                <a:solidFill>
                  <a:schemeClr val="fol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id-ID"/>
                </a:p>
              </p:txBody>
            </p:sp>
            <p:sp>
              <p:nvSpPr>
                <p:cNvPr id="16" name="Freeform 12"/>
                <p:cNvSpPr>
                  <a:spLocks/>
                </p:cNvSpPr>
                <p:nvPr/>
              </p:nvSpPr>
              <p:spPr bwMode="auto">
                <a:xfrm>
                  <a:off x="1300" y="1374"/>
                  <a:ext cx="1035" cy="2007"/>
                </a:xfrm>
                <a:custGeom>
                  <a:avLst/>
                  <a:gdLst/>
                  <a:ahLst/>
                  <a:cxnLst>
                    <a:cxn ang="0">
                      <a:pos x="56" y="2006"/>
                    </a:cxn>
                    <a:cxn ang="0">
                      <a:pos x="0" y="1843"/>
                    </a:cxn>
                    <a:cxn ang="0">
                      <a:pos x="871" y="56"/>
                    </a:cxn>
                    <a:cxn ang="0">
                      <a:pos x="1034" y="0"/>
                    </a:cxn>
                    <a:cxn ang="0">
                      <a:pos x="56" y="2006"/>
                    </a:cxn>
                  </a:cxnLst>
                  <a:rect l="0" t="0" r="r" b="b"/>
                  <a:pathLst>
                    <a:path w="1035" h="2007">
                      <a:moveTo>
                        <a:pt x="56" y="2006"/>
                      </a:moveTo>
                      <a:lnTo>
                        <a:pt x="0" y="1843"/>
                      </a:lnTo>
                      <a:lnTo>
                        <a:pt x="871" y="56"/>
                      </a:lnTo>
                      <a:lnTo>
                        <a:pt x="1034" y="0"/>
                      </a:lnTo>
                      <a:lnTo>
                        <a:pt x="56" y="2006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id-ID"/>
                </a:p>
              </p:txBody>
            </p:sp>
          </p:grpSp>
          <p:sp>
            <p:nvSpPr>
              <p:cNvPr id="8" name="Freeform 13"/>
              <p:cNvSpPr>
                <a:spLocks/>
              </p:cNvSpPr>
              <p:nvPr/>
            </p:nvSpPr>
            <p:spPr bwMode="auto">
              <a:xfrm>
                <a:off x="2448" y="1810"/>
                <a:ext cx="324" cy="231"/>
              </a:xfrm>
              <a:custGeom>
                <a:avLst/>
                <a:gdLst/>
                <a:ahLst/>
                <a:cxnLst>
                  <a:cxn ang="0">
                    <a:pos x="321" y="226"/>
                  </a:cxn>
                  <a:cxn ang="0">
                    <a:pos x="287" y="123"/>
                  </a:cxn>
                  <a:cxn ang="0">
                    <a:pos x="53" y="9"/>
                  </a:cxn>
                  <a:cxn ang="0">
                    <a:pos x="35" y="0"/>
                  </a:cxn>
                  <a:cxn ang="0">
                    <a:pos x="0" y="72"/>
                  </a:cxn>
                  <a:cxn ang="0">
                    <a:pos x="323" y="230"/>
                  </a:cxn>
                </a:cxnLst>
                <a:rect l="0" t="0" r="r" b="b"/>
                <a:pathLst>
                  <a:path w="324" h="231">
                    <a:moveTo>
                      <a:pt x="321" y="226"/>
                    </a:moveTo>
                    <a:lnTo>
                      <a:pt x="287" y="123"/>
                    </a:lnTo>
                    <a:lnTo>
                      <a:pt x="53" y="9"/>
                    </a:lnTo>
                    <a:lnTo>
                      <a:pt x="35" y="0"/>
                    </a:lnTo>
                    <a:lnTo>
                      <a:pt x="0" y="72"/>
                    </a:lnTo>
                    <a:lnTo>
                      <a:pt x="323" y="230"/>
                    </a:lnTo>
                  </a:path>
                </a:pathLst>
              </a:custGeom>
              <a:solidFill>
                <a:schemeClr val="accent1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768" y="720"/>
              <a:ext cx="4991" cy="81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9012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17613" y="1219200"/>
            <a:ext cx="7772400" cy="1143000"/>
          </a:xfrm>
        </p:spPr>
        <p:txBody>
          <a:bodyPr anchorCtr="0"/>
          <a:lstStyle>
            <a:lvl1pPr algn="l">
              <a:defRPr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24400" y="2819400"/>
            <a:ext cx="4267200" cy="3200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152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D302E-E2BC-46A8-87B6-D96D93CB51B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6C7C2-1146-44D4-A1B3-6ADD1E9FB36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1FAFD-FCAE-467E-9923-64B483ED3AA2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6CF18-7D74-4E82-8785-E10C407CC2D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5F9E-2FB9-4098-B2D6-5510B6667B5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F7E16-6738-4C58-8B7E-5F76129DD4C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C7AC-4880-4A5C-937C-305E2DBEE41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40FF4-DA7D-468C-B82E-0EB8C9CDABF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6F4EA-CF56-4CB7-B983-3858C44FA5D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89376-101A-4C4E-8501-B5FBFD12F55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AFB6D-CA9A-44F4-87E3-A78811F09D3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13CC8-6D52-479B-8B53-5DB478C81D1F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25CED-D605-44C1-800D-BD564B92B9A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564B8-561A-4846-AE4C-E8EAAAEB309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1A617-6797-4F2B-B0DE-DBB3137C27A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B9025-0559-4403-9FBB-A9559460073D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82A00-040E-409F-AB28-7762FBB489E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6D503-C8A1-4EAC-B4C0-44ED1E85032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B6881-E9E3-4F3E-A61D-D92E52FAA9B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4529C-BABB-476F-9666-8DD4DFFC7E4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A1978-83CE-4441-9D91-356A06818B1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28600"/>
            <a:ext cx="19812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7912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D0210-FE38-4810-AC6A-45B15F1E549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4DAD6-0583-44A5-A601-70987371C41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 rot="-215207">
              <a:off x="3692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6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0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65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5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3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3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5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9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12" name="Group 25"/>
            <p:cNvGrpSpPr>
              <a:grpSpLocks/>
            </p:cNvGrpSpPr>
            <p:nvPr userDrawn="1"/>
          </p:nvGrpSpPr>
          <p:grpSpPr bwMode="auto">
            <a:xfrm rot="8524840">
              <a:off x="676" y="3306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9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13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9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14" name="Group 33"/>
            <p:cNvGrpSpPr>
              <a:grpSpLocks/>
            </p:cNvGrpSpPr>
            <p:nvPr userDrawn="1"/>
          </p:nvGrpSpPr>
          <p:grpSpPr bwMode="auto">
            <a:xfrm rot="10015322" flipH="1">
              <a:off x="4617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48235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48235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E48A0-05AD-48C8-8DD7-53DD77AA3C6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77191-F122-40B8-8D77-E1FE445F7E7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C99E1-D346-4333-90BF-001212905D8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129B7-211C-4E2C-AB01-D9DD5132B88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F4772-D430-4FFC-982F-26D586D64AE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9FCAB-D8CE-419B-B2F4-D5AE1ED0D82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5586-9A04-46D4-B846-AA9B673BDE1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8FCA9-DF3E-4173-BFF7-56BFFB69AB1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10FBD-22CB-4250-ADF2-8D3AF9831C0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7E891-E3FD-41F1-8B09-0545C856FF4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630AC-8C46-4FD9-976E-83B3E03C23E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262AB-726F-4731-950B-D36EAEB9FA2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2117E-6E63-4FE2-893B-B539A2E9687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D36F8-6F99-4EED-9067-34144CF52CB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DA52E-C09A-423C-ADB2-3F58F94C886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D6D54-7954-4BD6-AB5D-D86DB9D85FDD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87180-FC0A-42F3-B047-F5C61D83ACA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80283-DE62-4C46-BE27-950C623D558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6E802-8302-4CBC-A857-38774BE8A73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364B5-B39E-45E8-A117-A3F07E567052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6A59F-CD4B-48CA-A006-01399A56C9F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5882E-1BF5-4E43-BBD9-82027A3B3339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16CEC-B0DE-42BE-A3D1-2FBFBA5EC8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4853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4853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6601CC8-854F-449B-B5F2-8D1E1D20893F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7C0556A-325B-472F-8C44-7E02F3070CF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8AB8C-58B3-49E0-B2F0-E8EBFE00E5B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63C81-BB82-463F-A0A4-B1F8ADD01D7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15655-9B54-48AE-AA81-5924950BAB5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9DB8F-5D8F-4767-95CB-7FABE2525F8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B304D-88A8-42CA-A9A6-7F27A916796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416E7-8106-4ED2-ADCD-1D5A27B893F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C84F6-729E-4BA6-86DE-617AEFB05F4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6E1C2-056F-44D4-B662-58FCA9D4A56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B9246-E76F-4162-879E-B9CB0C2907A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6FA47-6B7A-4761-8C7E-BF1D1C4D26B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B9A33-581D-4378-A8B5-7B77258AE89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D723F-705D-4D97-8272-CD443719D9BD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7B5F3-05EE-4BE1-AA66-0F39E159DD7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9EFEF-7AB2-4942-BE84-D5AD5A9041D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3E266-8C5A-4D61-8DCD-FEB3469E4AB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E4063-B9AD-4F8A-8E75-0E4122E52E9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6E9ED-026B-41A6-945E-E5AFDB50EBD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3C150-873D-4483-91F7-7F1447C07BF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C79E8-FAA2-4736-8142-F43BA701000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95AAA-B85B-4332-A437-6395B283866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3CD75-F2B0-41C4-95AD-4EB5868BD3D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 sz="1800">
              <a:latin typeface="Arial" charset="0"/>
            </a:endParaRPr>
          </a:p>
        </p:txBody>
      </p:sp>
      <p:sp>
        <p:nvSpPr>
          <p:cNvPr id="4884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4884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1C6BF-C631-4F00-BCF3-59801F94284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2035D-6F32-4E87-AB08-45E939F7969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0FBE2-F891-48D5-8615-FC9316785FD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1E36A-8D17-4E06-9686-44CBA7F057D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C409-3F57-4C5F-ADF8-9864EB79C76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FC43E-416A-415E-AFE0-7A5465D77D6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7064E-CA92-44AF-AD38-653720D7060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3D967-54FB-4187-8341-62650D421FE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CE693-4684-43FC-87D3-A9A66BD97D6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55DD7-A9F1-4C94-B082-140C4552C24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A9235-F19C-49B9-AB33-809FB6507F1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84767-88BE-4A0E-8461-11AB2BE53BF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941D7-0CAE-4EE5-B486-9FD032ED19E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49E95-4A7C-4977-82BD-E48152BA9F79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D7A7-9BB4-4B04-BF1F-5721B1B1FEA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F6E4-6E19-4F1D-9EC9-985BD7BAF5F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EA7C9-111F-4861-B4F5-12A6B3C3E5C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58152-F45C-4613-89D9-E0987D9D7C7F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F8667-71CE-4C69-B185-C54DF7079B1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D7C15-E51B-4098-9869-8287CB9A009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4228F-FECC-45C5-B725-9CFDF4B4233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0943E-7FE2-480F-B13B-0FA9B51B1CA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1FCB5-5763-4632-B7EF-C5892DB0F1D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06317-A90B-490B-8190-816F4FB7903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EAEAEA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0" y="906"/>
                </a:cxn>
                <a:cxn ang="0">
                  <a:pos x="1014" y="283"/>
                </a:cxn>
                <a:cxn ang="0">
                  <a:pos x="1018" y="307"/>
                </a:cxn>
                <a:cxn ang="0">
                  <a:pos x="869" y="0"/>
                </a:cxn>
                <a:cxn ang="0">
                  <a:pos x="0" y="566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/>
              <a:ahLst/>
              <a:cxnLst>
                <a:cxn ang="0">
                  <a:pos x="1018" y="566"/>
                </a:cxn>
                <a:cxn ang="0">
                  <a:pos x="1018" y="906"/>
                </a:cxn>
                <a:cxn ang="0">
                  <a:pos x="3" y="283"/>
                </a:cxn>
                <a:cxn ang="0">
                  <a:pos x="0" y="307"/>
                </a:cxn>
                <a:cxn ang="0">
                  <a:pos x="148" y="0"/>
                </a:cxn>
                <a:cxn ang="0">
                  <a:pos x="1018" y="566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EAEAEA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EAEAEA"/>
                  </a:solidFill>
                </a:endParaRPr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/>
                <a:ahLst/>
                <a:cxnLst>
                  <a:cxn ang="0">
                    <a:pos x="1315" y="2198"/>
                  </a:cxn>
                  <a:cxn ang="0">
                    <a:pos x="1315" y="1815"/>
                  </a:cxn>
                  <a:cxn ang="0">
                    <a:pos x="409" y="214"/>
                  </a:cxn>
                  <a:cxn ang="0">
                    <a:pos x="0" y="0"/>
                  </a:cxn>
                  <a:cxn ang="0">
                    <a:pos x="1315" y="2198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EAEAEA"/>
                  </a:solidFill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9" y="216"/>
                  </a:cxn>
                  <a:cxn ang="0">
                    <a:pos x="2279" y="216"/>
                  </a:cxn>
                  <a:cxn ang="0">
                    <a:pos x="2631" y="0"/>
                  </a:cxn>
                  <a:cxn ang="0">
                    <a:pos x="0" y="0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EAEAEA"/>
                  </a:solidFill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/>
                <a:ahLst/>
                <a:cxnLst>
                  <a:cxn ang="0">
                    <a:pos x="0" y="2198"/>
                  </a:cxn>
                  <a:cxn ang="0">
                    <a:pos x="0" y="1815"/>
                  </a:cxn>
                  <a:cxn ang="0">
                    <a:pos x="906" y="214"/>
                  </a:cxn>
                  <a:cxn ang="0">
                    <a:pos x="1316" y="0"/>
                  </a:cxn>
                  <a:cxn ang="0">
                    <a:pos x="0" y="2198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EAEAEA"/>
                  </a:solidFill>
                </a:endParaRPr>
              </a:p>
            </p:txBody>
          </p:sp>
        </p:grp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EAEAEA"/>
                </a:solidFill>
              </a:endParaRPr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91985-749B-4E52-9201-126C1B4EF739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EEF91-7CCC-4E7E-9760-8FED909F75D9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E834-A1F8-4AD6-83D1-5D475141E32D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778FB-8249-43FA-B2C3-66020B0E72E1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2CE8D-8A3E-4F5A-9D68-C026D0A932FD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A51D8-CD7C-4E44-B852-B231F6B121DA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22FFB-98EC-4DFF-8266-6BEF66C18C00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64A1C-34F1-47D3-85B5-C8C79F67843F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6322-9310-4DAB-BC6F-F626278B0485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ECBF3-80D6-4A24-9DCE-5FBB38E4F14A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B8D57-B435-4B65-8A03-CEEDBFC8655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B27D-E31C-49D6-B0C9-50E7BB498735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5C45-8BBA-4F27-A19D-89D48DC6D2B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4526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4526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9F46-F135-4A08-9F17-CFC50704652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F8DD7-6B3C-4622-A724-53E0DF3EF1E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821DB-00AB-4971-A816-5BD2F82A7F4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7F094-4311-4714-9DF1-1EDD3766614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5D0B8-F9D9-4D81-892B-7041320A8E4D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AFF3C-938B-4A9F-A7C2-9AF1E33835F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5178B-8A8F-482E-877A-B20D7579B64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3AA9-B299-4AC5-BC61-CD3AF371B57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5D696-BA43-49E0-9ED7-879598F390D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30D72-9EEB-40DA-92C2-11857AB5806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EB782-3CCE-464D-83CA-202DB7D7EE6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E33AD-C573-4203-BC42-32B1430C535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FC853-56C6-419D-A82E-37C374C2903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FD520-06CF-43B7-AA07-D2F62D20E61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1108B-9D05-47B5-8302-E7B5F8A4048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EE298-E097-4E28-8893-8010DDDC2ED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A092D-5E54-442B-9DFA-E61146E9090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6C880-F5F8-4D8F-B85F-47C568BE6D3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105B2-9D5B-4DC6-B7D6-6D8C9B9EC1C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57170-6751-440E-9D32-B793191BCDF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5288D-E0E0-4697-ACCD-1FFF6103A34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8601E-B271-4507-B0F9-A56E3B27297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8ACF-3686-4220-9084-0350D7295FC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ABE3E-2968-4186-BBCD-E80B5AF9849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BCDAB-C0FE-4511-8D57-4A7262B0855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9A19-4FF5-4E90-916A-7C3816963D2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B5E7B-9754-411E-9161-2B25F5CC672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4967B-1759-499D-8C21-D918F915C5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D87A4-8473-43AF-A396-10CB1D51B62D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3327D-18C0-4F94-ACEB-37327F5C9A0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A3187-4DBE-4961-B1F4-AB3A88DA5A7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A41-4347-4ED7-BB00-91E4C3802BF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CCC02-7A88-4554-9D2A-C5F6E37A6D4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62915-BF06-4974-8F52-0301FD5561B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6B095-7DC8-45C3-8CCD-BF8AF178717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EEA0-37E2-4F5D-94A3-F92FAA76315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D2A3C-8A9D-4ED6-8281-1663E1034BE9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7D5C6-4C68-4EBC-B7B8-45EC4517300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58471-3352-4EA6-ABBB-D1378D65362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C8179-DFFB-4EAB-9D8E-40FE1CED9A2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05526-8024-481E-9CB8-4558FD0A34D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8F289-8428-4471-A4DD-7D531E452DA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EDF76-220B-4857-ADBA-A81EA8781A8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23FF7-56AF-43D1-99CE-8D7AB8DEBAF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365625" y="1951038"/>
            <a:ext cx="4770438" cy="5062537"/>
            <a:chOff x="2750" y="1229"/>
            <a:chExt cx="3005" cy="3189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 rot="13500000" flipH="1">
              <a:off x="4453" y="3780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 rot="16200000">
              <a:off x="4711" y="3319"/>
              <a:ext cx="858" cy="852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4947" y="2612"/>
              <a:ext cx="808" cy="808"/>
            </a:xfrm>
            <a:prstGeom prst="diamond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13500000">
              <a:off x="2750" y="3164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 rot="8100000" flipH="1">
              <a:off x="3721" y="2495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4384" y="2184"/>
              <a:ext cx="402" cy="1198"/>
              <a:chOff x="4384" y="2184"/>
              <a:chExt cx="402" cy="1198"/>
            </a:xfrm>
          </p:grpSpPr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4784" y="2194"/>
                <a:ext cx="0" cy="78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4388" y="2582"/>
                <a:ext cx="0" cy="80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V="1">
                <a:off x="4388" y="2980"/>
                <a:ext cx="398" cy="39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 flipV="1">
                <a:off x="4384" y="2184"/>
                <a:ext cx="402" cy="40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 rot="18900000">
              <a:off x="4388" y="1229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344863" y="2457450"/>
            <a:ext cx="5449887" cy="4497388"/>
            <a:chOff x="2107" y="1548"/>
            <a:chExt cx="3433" cy="2833"/>
          </a:xfrm>
        </p:grpSpPr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4732" y="2114"/>
              <a:ext cx="808" cy="808"/>
            </a:xfrm>
            <a:prstGeom prst="diamond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4061" y="1935"/>
              <a:ext cx="403" cy="1192"/>
            </a:xfrm>
            <a:custGeom>
              <a:avLst/>
              <a:gdLst/>
              <a:ahLst/>
              <a:cxnLst>
                <a:cxn ang="0">
                  <a:pos x="399" y="0"/>
                </a:cxn>
                <a:cxn ang="0">
                  <a:pos x="0" y="399"/>
                </a:cxn>
                <a:cxn ang="0">
                  <a:pos x="0" y="1191"/>
                </a:cxn>
                <a:cxn ang="0">
                  <a:pos x="402" y="789"/>
                </a:cxn>
                <a:cxn ang="0">
                  <a:pos x="399" y="0"/>
                </a:cxn>
              </a:cxnLst>
              <a:rect l="0" t="0" r="r" b="b"/>
              <a:pathLst>
                <a:path w="403" h="1192">
                  <a:moveTo>
                    <a:pt x="399" y="0"/>
                  </a:moveTo>
                  <a:lnTo>
                    <a:pt x="0" y="399"/>
                  </a:lnTo>
                  <a:lnTo>
                    <a:pt x="0" y="1191"/>
                  </a:lnTo>
                  <a:lnTo>
                    <a:pt x="402" y="789"/>
                  </a:lnTo>
                  <a:lnTo>
                    <a:pt x="399" y="0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 rot="18900000">
              <a:off x="2527" y="2630"/>
              <a:ext cx="1254" cy="1254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 rot="13500000" flipH="1">
              <a:off x="3812" y="3813"/>
              <a:ext cx="568" cy="568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 rot="16200000">
              <a:off x="4423" y="2927"/>
              <a:ext cx="858" cy="852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" name="AutoShape 21"/>
            <p:cNvSpPr>
              <a:spLocks noChangeArrowheads="1"/>
            </p:cNvSpPr>
            <p:nvPr/>
          </p:nvSpPr>
          <p:spPr bwMode="auto">
            <a:xfrm rot="10800000">
              <a:off x="2107" y="1548"/>
              <a:ext cx="1254" cy="1254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3" name="AutoShape 22"/>
            <p:cNvSpPr>
              <a:spLocks noChangeArrowheads="1"/>
            </p:cNvSpPr>
            <p:nvPr/>
          </p:nvSpPr>
          <p:spPr bwMode="auto">
            <a:xfrm rot="8100000" flipH="1">
              <a:off x="3410" y="2702"/>
              <a:ext cx="568" cy="568"/>
            </a:xfrm>
            <a:prstGeom prst="rtTriangl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588125" y="5181600"/>
            <a:ext cx="2555875" cy="381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7358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7772400" cy="2438400"/>
          </a:xfrm>
        </p:spPr>
        <p:txBody>
          <a:bodyPr anchor="b"/>
          <a:lstStyle>
            <a:lvl1pPr>
              <a:lnSpc>
                <a:spcPct val="10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id-ID"/>
              <a:t>Master title </a:t>
            </a:r>
          </a:p>
        </p:txBody>
      </p:sp>
      <p:sp>
        <p:nvSpPr>
          <p:cNvPr id="57368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876800" y="4733925"/>
            <a:ext cx="4259263" cy="377825"/>
          </a:xfr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lIns="91440" tIns="0" rIns="91440" bIns="0" anchor="b">
            <a:spAutoFit/>
          </a:bodyPr>
          <a:lstStyle>
            <a:lvl1pPr marL="0" indent="0">
              <a:spcBef>
                <a:spcPct val="0"/>
              </a:spcBef>
              <a:buClrTx/>
              <a:buSzTx/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id-ID"/>
              <a:t>Subtitle</a:t>
            </a: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850CC-4FBF-49E6-B391-FF0E02AD4DE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D5349-3210-4B79-BDF7-7309A970C8F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C8D3D-FD27-4D13-8A2B-E8147B8245B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DD380-112D-4D82-BBB2-5BD1C6B8411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B6D6C-F038-479F-9044-6171DDE97EE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26445-CD23-4452-A868-9509D8EBA2C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4688" y="1795463"/>
            <a:ext cx="38369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795463"/>
            <a:ext cx="38369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F19A0-6AD8-4B2E-9127-EFDDF5BB2281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A5119-8425-4422-B5F7-F1F4B183A04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B0C9B-6CCD-4742-BC4F-C1FA72778FD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E3D64-265E-4548-B063-0AC963A0C35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C707A-17BC-4A55-AB04-E47BF16C71A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F4758-2F18-4DD2-A265-F833BC43B6A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16C08-A236-4735-9E0D-9829B9C4A74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D61CD-91F0-4E24-8F24-0E311203388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7A9BA-466A-4322-824B-42643050FB6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B3BFB-C763-412A-8A26-FCD9CB0B5B9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F9E96-B76E-42CF-8DE8-D4EFA7D9F3E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EC50F-1884-4D61-9311-65BBB8531BC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5C2B3-DBBA-47B0-824D-DA358922906F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471C3-EB91-4135-BBA9-3A77E7A37C4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5263" y="315913"/>
            <a:ext cx="19558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4688" y="315913"/>
            <a:ext cx="5718175" cy="5594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E693C-82A9-4A30-B388-E691A6875ED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8A49F-4D75-41C0-AAD7-33907F7D0A6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8212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2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7EF2D-9F7D-4B76-9463-7888E7A72F9D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AA434-E260-426B-86AE-A01922F9A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DF686-EB6D-42C5-A670-D74DB233DD3D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29AA6-06EA-4BCF-AABF-9EE581700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85887-3AAD-4322-92D6-601798E03F48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6D052-B61F-49FD-B645-1C3DD0330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A7B88-B01D-47F6-80E1-976F81EA69CB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A8B21-8704-48CE-80EF-1491B2CA5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CD305-6CBB-4FC8-B6C8-1A0C8789845F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59441-AA6A-4675-B8B8-949DFD766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ECA86-B697-4295-A9AD-C2E9547E6017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11998-A9F7-463D-8B39-FE67FCB03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8BB96-22BB-4E93-9740-F8978238C668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8DA3-2DE0-4E52-8DF3-27E80B60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6B5E6-9EC7-46F0-BDC2-72036A9D726F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0A59B-EFEB-456E-B21C-B6040E562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0D298-FA64-4D07-B318-DEF079A77A7E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DF7A4-C7C5-4149-80C5-B65526EA2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F426B-DC05-4BC2-BE23-EDF18A071CC8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6CEA9-7187-4B65-9436-6DCAC11B5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5BADF-FB67-4405-B126-A418B24F77B9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0B62C-4F7B-4D15-9C19-4F5F0DEFA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</p:grpSp>
      <p:sp>
        <p:nvSpPr>
          <p:cNvPr id="26321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26321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58F88-FA56-455E-8542-F46CE2EC6B4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6316-C026-4A18-844C-2B86ED52736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D4ABC-9951-4CE0-AB88-584FDCC5423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89DB7-76D5-461E-872B-3989F1FF42C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3E479-D87F-4B59-BD4F-E356C83134C2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3853B-2F18-4818-8601-6624F8E6D63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94EC8-2111-4343-87D4-69515AA6DD8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01D85-8DE3-46B3-85D6-42AE77A479C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4F51C-8C90-4C62-9FEC-50522DF1978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0B1F2-7C6A-4A1E-97FE-F65607CD31E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591E8-2A2C-4BC4-84B9-D4F22BF6453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6865B-F7CF-42E6-BC70-BC54E674C14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AFEC-7D39-49CC-8F32-10377DE5A38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20EB6-269A-4922-B6B9-E589F8B4908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AEBFD-4094-4FC8-932C-556A32A8C91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75C1D-7CFD-4223-B049-C663FC96A6D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21077-7275-46B1-A51D-544E1F1ED6D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4D06E-73FF-4440-8317-697F99191A2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D0C4B-C01A-4D41-B79A-86009DF1199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6262F-6BD3-41ED-BC30-335DE078F57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E00E7-5B4D-49C0-B663-6AE7931B339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234EF-5638-4D39-ACEC-60FF9F0BB08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id-ID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id-ID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B0772-3E5C-41DB-AA92-50FD4E435509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207167E3-9E18-4FDF-A9DE-4ED0C53DCBAF}" type="slidenum">
              <a:rPr lang="id-ID"/>
              <a:pPr lvl="1"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7F340-E4FA-4FE4-A426-2B8338D2CC3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5CCC97F-D7E2-49D0-8744-B4BC8B01A97A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7AC60-38F2-4B7B-AF73-F9CA063ED17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E0C1190-17E0-4D94-A18D-24A8DB9571D7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D81AA-5C2B-4583-A805-67AC8A1FDAE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A96DC78-33BC-45D4-9DB8-C19D0F304CF3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C9DA7-59C0-4672-8083-DFC6022C020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E2AFDB8-160C-4561-9BDE-4E41AA00AAA8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82F0D-BF2F-486B-A46F-4D02626314F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7CFCF20-83BC-4800-8C92-B089D51802C9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40056-4340-4EC0-B259-2B856838428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C2FFBC9-CBE5-4D3D-98D2-0C78A47729CE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8E9D2-5C09-4817-97D5-E6F875C932D2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91D1EF5-4B91-43B2-9268-69FB64ABD719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CB20A-DA6E-42BB-BA73-4AF6F8DC156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FB6C527-88B5-4BFE-9851-FD028D1ACE08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85660-1C0D-40E5-9FD1-9EC1236667B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AB17709-531D-465D-8190-09D26864E923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626A4-9949-4FED-BCE2-8D5E6658DFF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C56779F-BC7A-48B3-A48F-7E6D0A02BF98}" type="slidenum">
              <a:rPr lang="id-ID"/>
              <a:pPr lvl="1">
                <a:defRPr/>
              </a:pPr>
              <a:t>‹#›</a:t>
            </a:fld>
            <a:endParaRPr lang="id-ID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3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158.xml"/><Relationship Id="rId7" Type="http://schemas.openxmlformats.org/officeDocument/2006/relationships/slideLayout" Target="../slideLayouts/slideLayout162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7.xml"/><Relationship Id="rId1" Type="http://schemas.openxmlformats.org/officeDocument/2006/relationships/slideLayout" Target="../slideLayouts/slideLayout156.xml"/><Relationship Id="rId6" Type="http://schemas.openxmlformats.org/officeDocument/2006/relationships/slideLayout" Target="../slideLayouts/slideLayout161.xml"/><Relationship Id="rId11" Type="http://schemas.openxmlformats.org/officeDocument/2006/relationships/slideLayout" Target="../slideLayouts/slideLayout166.xml"/><Relationship Id="rId5" Type="http://schemas.openxmlformats.org/officeDocument/2006/relationships/slideLayout" Target="../slideLayouts/slideLayout160.xml"/><Relationship Id="rId10" Type="http://schemas.openxmlformats.org/officeDocument/2006/relationships/slideLayout" Target="../slideLayouts/slideLayout165.xml"/><Relationship Id="rId4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164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4.xml"/><Relationship Id="rId3" Type="http://schemas.openxmlformats.org/officeDocument/2006/relationships/slideLayout" Target="../slideLayouts/slideLayout169.xml"/><Relationship Id="rId7" Type="http://schemas.openxmlformats.org/officeDocument/2006/relationships/slideLayout" Target="../slideLayouts/slideLayout173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8.xml"/><Relationship Id="rId1" Type="http://schemas.openxmlformats.org/officeDocument/2006/relationships/slideLayout" Target="../slideLayouts/slideLayout167.xml"/><Relationship Id="rId6" Type="http://schemas.openxmlformats.org/officeDocument/2006/relationships/slideLayout" Target="../slideLayouts/slideLayout172.xml"/><Relationship Id="rId11" Type="http://schemas.openxmlformats.org/officeDocument/2006/relationships/slideLayout" Target="../slideLayouts/slideLayout177.xml"/><Relationship Id="rId5" Type="http://schemas.openxmlformats.org/officeDocument/2006/relationships/slideLayout" Target="../slideLayouts/slideLayout171.xml"/><Relationship Id="rId10" Type="http://schemas.openxmlformats.org/officeDocument/2006/relationships/slideLayout" Target="../slideLayouts/slideLayout176.xml"/><Relationship Id="rId4" Type="http://schemas.openxmlformats.org/officeDocument/2006/relationships/slideLayout" Target="../slideLayouts/slideLayout170.xml"/><Relationship Id="rId9" Type="http://schemas.openxmlformats.org/officeDocument/2006/relationships/slideLayout" Target="../slideLayouts/slideLayout17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5.xml"/><Relationship Id="rId3" Type="http://schemas.openxmlformats.org/officeDocument/2006/relationships/slideLayout" Target="../slideLayouts/slideLayout180.xml"/><Relationship Id="rId7" Type="http://schemas.openxmlformats.org/officeDocument/2006/relationships/slideLayout" Target="../slideLayouts/slideLayout184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9.xml"/><Relationship Id="rId1" Type="http://schemas.openxmlformats.org/officeDocument/2006/relationships/slideLayout" Target="../slideLayouts/slideLayout178.xml"/><Relationship Id="rId6" Type="http://schemas.openxmlformats.org/officeDocument/2006/relationships/slideLayout" Target="../slideLayouts/slideLayout183.xml"/><Relationship Id="rId11" Type="http://schemas.openxmlformats.org/officeDocument/2006/relationships/slideLayout" Target="../slideLayouts/slideLayout188.xml"/><Relationship Id="rId5" Type="http://schemas.openxmlformats.org/officeDocument/2006/relationships/slideLayout" Target="../slideLayouts/slideLayout182.xml"/><Relationship Id="rId10" Type="http://schemas.openxmlformats.org/officeDocument/2006/relationships/slideLayout" Target="../slideLayouts/slideLayout187.xml"/><Relationship Id="rId4" Type="http://schemas.openxmlformats.org/officeDocument/2006/relationships/slideLayout" Target="../slideLayouts/slideLayout181.xml"/><Relationship Id="rId9" Type="http://schemas.openxmlformats.org/officeDocument/2006/relationships/slideLayout" Target="../slideLayouts/slideLayout186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7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02.xml"/><Relationship Id="rId7" Type="http://schemas.openxmlformats.org/officeDocument/2006/relationships/slideLayout" Target="../slideLayouts/slideLayout206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1.xml"/><Relationship Id="rId1" Type="http://schemas.openxmlformats.org/officeDocument/2006/relationships/slideLayout" Target="../slideLayouts/slideLayout200.xml"/><Relationship Id="rId6" Type="http://schemas.openxmlformats.org/officeDocument/2006/relationships/slideLayout" Target="../slideLayouts/slideLayout205.xml"/><Relationship Id="rId11" Type="http://schemas.openxmlformats.org/officeDocument/2006/relationships/slideLayout" Target="../slideLayouts/slideLayout210.xml"/><Relationship Id="rId5" Type="http://schemas.openxmlformats.org/officeDocument/2006/relationships/slideLayout" Target="../slideLayouts/slideLayout204.xml"/><Relationship Id="rId10" Type="http://schemas.openxmlformats.org/officeDocument/2006/relationships/slideLayout" Target="../slideLayouts/slideLayout209.xml"/><Relationship Id="rId4" Type="http://schemas.openxmlformats.org/officeDocument/2006/relationships/slideLayout" Target="../slideLayouts/slideLayout203.xml"/><Relationship Id="rId9" Type="http://schemas.openxmlformats.org/officeDocument/2006/relationships/slideLayout" Target="../slideLayouts/slideLayout2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3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85646-BBFB-4214-8AB5-6C2563DAC8E4}" type="datetimeFigureOut">
              <a:rPr lang="en-US" smtClean="0"/>
              <a:pPr/>
              <a:t>9/18/2011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4354-B83C-466A-87EA-43EF785BB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sz="3000">
              <a:latin typeface="Arial" charset="0"/>
            </a:endParaRPr>
          </a:p>
        </p:txBody>
      </p:sp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sz="3000">
              <a:latin typeface="Arial" charset="0"/>
            </a:endParaRPr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kumimoji="0" lang="en-US" altLang="en-US" sz="3000">
              <a:latin typeface="Arial" charset="0"/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altLang="en-US" smtClean="0"/>
              <a:t>Click to edit Master Title Style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altLang="en-US" smtClean="0"/>
              <a:t>Click to edit Master text styles</a:t>
            </a:r>
          </a:p>
          <a:p>
            <a:pPr lvl="1"/>
            <a:r>
              <a:rPr lang="id-ID" altLang="en-US" smtClean="0"/>
              <a:t>Second level</a:t>
            </a:r>
          </a:p>
          <a:p>
            <a:pPr lvl="2"/>
            <a:r>
              <a:rPr lang="id-ID" altLang="en-US" smtClean="0"/>
              <a:t>Third level </a:t>
            </a:r>
          </a:p>
          <a:p>
            <a:pPr lvl="3"/>
            <a:r>
              <a:rPr lang="id-ID" altLang="en-US" smtClean="0"/>
              <a:t>Fourth level</a:t>
            </a:r>
          </a:p>
          <a:p>
            <a:pPr lvl="4"/>
            <a:r>
              <a:rPr lang="id-ID" altLang="en-US" smtClean="0"/>
              <a:t>Fifth level</a:t>
            </a:r>
          </a:p>
          <a:p>
            <a:pPr lvl="3"/>
            <a:endParaRPr lang="id-ID" altLang="en-US" smtClean="0"/>
          </a:p>
        </p:txBody>
      </p:sp>
      <p:sp>
        <p:nvSpPr>
          <p:cNvPr id="34304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0960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400">
                <a:latin typeface="+mn-lt"/>
              </a:defRPr>
            </a:lvl1pPr>
          </a:lstStyle>
          <a:p>
            <a:pPr>
              <a:defRPr/>
            </a:pPr>
            <a:fld id="{F0F0EFFB-FAE7-43C9-A332-31814809EEED}" type="datetime1">
              <a:rPr lang="id-ID"/>
              <a:pPr>
                <a:defRPr/>
              </a:pPr>
              <a:t>18/09/2011</a:t>
            </a:fld>
            <a:endParaRPr lang="id-ID" altLang="en-US"/>
          </a:p>
        </p:txBody>
      </p:sp>
      <p:sp>
        <p:nvSpPr>
          <p:cNvPr id="34304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096000"/>
            <a:ext cx="43434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defRPr kumimoji="0" sz="1400">
                <a:latin typeface="+mn-lt"/>
              </a:defRPr>
            </a:lvl1pPr>
          </a:lstStyle>
          <a:p>
            <a:pPr>
              <a:defRPr/>
            </a:pPr>
            <a:r>
              <a:rPr lang="id-ID" altLang="en-US"/>
              <a:t>Sutara Hendrakusumaatmaja</a:t>
            </a:r>
          </a:p>
        </p:txBody>
      </p:sp>
      <p:sp>
        <p:nvSpPr>
          <p:cNvPr id="34304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00800"/>
            <a:ext cx="228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400">
                <a:latin typeface="+mn-lt"/>
              </a:defRPr>
            </a:lvl1pPr>
          </a:lstStyle>
          <a:p>
            <a:pPr>
              <a:defRPr/>
            </a:pPr>
            <a:fld id="{3E61BE87-5E0B-4002-A466-FF8E21916ADE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64516" name="Freeform 4"/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/>
              <a:ahLst/>
              <a:cxnLst>
                <a:cxn ang="0">
                  <a:pos x="318" y="198"/>
                </a:cxn>
                <a:cxn ang="0">
                  <a:pos x="318" y="318"/>
                </a:cxn>
                <a:cxn ang="0">
                  <a:pos x="1" y="99"/>
                </a:cxn>
                <a:cxn ang="0">
                  <a:pos x="0" y="108"/>
                </a:cxn>
                <a:cxn ang="0">
                  <a:pos x="46" y="0"/>
                </a:cxn>
                <a:cxn ang="0">
                  <a:pos x="318" y="198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4517" name="Freeform 5"/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318"/>
                </a:cxn>
                <a:cxn ang="0">
                  <a:pos x="316" y="99"/>
                </a:cxn>
                <a:cxn ang="0">
                  <a:pos x="318" y="108"/>
                </a:cxn>
                <a:cxn ang="0">
                  <a:pos x="271" y="0"/>
                </a:cxn>
                <a:cxn ang="0">
                  <a:pos x="0" y="198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64519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/>
                <a:ahLst/>
                <a:cxnLst>
                  <a:cxn ang="0">
                    <a:pos x="411" y="772"/>
                  </a:cxn>
                  <a:cxn ang="0">
                    <a:pos x="411" y="637"/>
                  </a:cxn>
                  <a:cxn ang="0">
                    <a:pos x="127" y="75"/>
                  </a:cxn>
                  <a:cxn ang="0">
                    <a:pos x="0" y="0"/>
                  </a:cxn>
                  <a:cxn ang="0">
                    <a:pos x="411" y="772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64521" name="Freeform 9"/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7" y="76"/>
                  </a:cxn>
                  <a:cxn ang="0">
                    <a:pos x="712" y="76"/>
                  </a:cxn>
                  <a:cxn ang="0">
                    <a:pos x="822" y="0"/>
                  </a:cxn>
                  <a:cxn ang="0">
                    <a:pos x="0" y="0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/>
                <a:ahLst/>
                <a:cxnLst>
                  <a:cxn ang="0">
                    <a:pos x="0" y="772"/>
                  </a:cxn>
                  <a:cxn ang="0">
                    <a:pos x="0" y="637"/>
                  </a:cxn>
                  <a:cxn ang="0">
                    <a:pos x="283" y="75"/>
                  </a:cxn>
                  <a:cxn ang="0">
                    <a:pos x="411" y="0"/>
                  </a:cxn>
                  <a:cxn ang="0">
                    <a:pos x="0" y="772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fld id="{F2559A12-FAD8-42BD-A299-0BB0C6FB145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3488EE96-ABCE-442F-8FF1-A102DDAFB7C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44749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44749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474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pPr>
              <a:defRPr/>
            </a:pPr>
            <a:fld id="{189C9B23-F203-4B4E-B5C6-6EAFEC2CBF8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474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474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pPr>
              <a:defRPr/>
            </a:pPr>
            <a:fld id="{28B31D68-D206-4582-B037-6F6015627F3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7885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5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5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5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5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5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5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5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5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6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7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8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8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8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8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888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7888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7888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7888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pPr>
              <a:defRPr/>
            </a:pPr>
            <a:fld id="{80E92096-9F69-4A28-A94D-12F4FF66CC1F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7888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888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pPr>
              <a:defRPr/>
            </a:pPr>
            <a:fld id="{5C9124D3-D14D-49AF-A3B9-2CA5FB2FFCC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35225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984DAED8-5FB0-4FC4-B6BA-2F0F8B785487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522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3522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B2DF68D-4DE4-4E38-96D9-C14F10BEFBC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762000" y="6400800"/>
            <a:ext cx="8380413" cy="455613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fld id="{03E3035A-A84B-458D-A4CF-BA8FD1B25DC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7D77844E-D490-4A62-85E2-5749EB5C0CE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1066800" cy="6856413"/>
            <a:chOff x="0" y="0"/>
            <a:chExt cx="672" cy="4319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599" cy="4319"/>
              <a:chOff x="0" y="0"/>
              <a:chExt cx="599" cy="4319"/>
            </a:xfrm>
          </p:grpSpPr>
          <p:sp>
            <p:nvSpPr>
              <p:cNvPr id="89098" name="Rectangle 10" descr="Denim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4319"/>
              </a:xfrm>
              <a:prstGeom prst="rect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89099" name="Rectangle 11"/>
              <p:cNvSpPr>
                <a:spLocks noChangeArrowheads="1"/>
              </p:cNvSpPr>
              <p:nvPr/>
            </p:nvSpPr>
            <p:spPr bwMode="auto">
              <a:xfrm>
                <a:off x="119" y="240"/>
                <a:ext cx="357" cy="2064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89100" name="Rectangle 12"/>
              <p:cNvSpPr>
                <a:spLocks noChangeArrowheads="1"/>
              </p:cNvSpPr>
              <p:nvPr/>
            </p:nvSpPr>
            <p:spPr bwMode="auto">
              <a:xfrm>
                <a:off x="0" y="960"/>
                <a:ext cx="476" cy="52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endParaRPr lang="en-US"/>
              </a:p>
            </p:txBody>
          </p:sp>
          <p:sp>
            <p:nvSpPr>
              <p:cNvPr id="89101" name="Rectangle 13"/>
              <p:cNvSpPr>
                <a:spLocks noChangeArrowheads="1"/>
              </p:cNvSpPr>
              <p:nvPr/>
            </p:nvSpPr>
            <p:spPr bwMode="auto">
              <a:xfrm>
                <a:off x="297" y="432"/>
                <a:ext cx="89" cy="3792"/>
              </a:xfrm>
              <a:prstGeom prst="rect">
                <a:avLst/>
              </a:prstGeom>
              <a:solidFill>
                <a:schemeClr val="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89102" name="Rectangle 14"/>
              <p:cNvSpPr>
                <a:spLocks noChangeArrowheads="1"/>
              </p:cNvSpPr>
              <p:nvPr/>
            </p:nvSpPr>
            <p:spPr bwMode="auto">
              <a:xfrm>
                <a:off x="0" y="3024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endParaRPr lang="en-US"/>
              </a:p>
            </p:txBody>
          </p:sp>
          <p:sp>
            <p:nvSpPr>
              <p:cNvPr id="89103" name="Rectangle 15"/>
              <p:cNvSpPr>
                <a:spLocks noChangeArrowheads="1"/>
              </p:cNvSpPr>
              <p:nvPr/>
            </p:nvSpPr>
            <p:spPr bwMode="auto">
              <a:xfrm>
                <a:off x="0" y="3216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endParaRPr lang="en-US"/>
              </a:p>
            </p:txBody>
          </p:sp>
          <p:sp>
            <p:nvSpPr>
              <p:cNvPr id="89104" name="Rectangle 16"/>
              <p:cNvSpPr>
                <a:spLocks noChangeArrowheads="1"/>
              </p:cNvSpPr>
              <p:nvPr/>
            </p:nvSpPr>
            <p:spPr bwMode="auto">
              <a:xfrm>
                <a:off x="0" y="3408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  <a:defRPr/>
                </a:pPr>
                <a:endParaRPr lang="en-US"/>
              </a:p>
            </p:txBody>
          </p:sp>
          <p:sp>
            <p:nvSpPr>
              <p:cNvPr id="89105" name="Arc 17"/>
              <p:cNvSpPr>
                <a:spLocks/>
              </p:cNvSpPr>
              <p:nvPr/>
            </p:nvSpPr>
            <p:spPr bwMode="auto">
              <a:xfrm>
                <a:off x="474" y="2260"/>
                <a:ext cx="125" cy="1154"/>
              </a:xfrm>
              <a:custGeom>
                <a:avLst/>
                <a:gdLst>
                  <a:gd name="G0" fmla="+- 754 0 0"/>
                  <a:gd name="G1" fmla="+- 21600 0 0"/>
                  <a:gd name="G2" fmla="+- 21600 0 0"/>
                  <a:gd name="T0" fmla="*/ 0 w 22354"/>
                  <a:gd name="T1" fmla="*/ 13 h 43200"/>
                  <a:gd name="T2" fmla="*/ 754 w 22354"/>
                  <a:gd name="T3" fmla="*/ 43200 h 43200"/>
                  <a:gd name="T4" fmla="*/ 754 w 2235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354" h="43200" fill="none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</a:path>
                  <a:path w="22354" h="43200" stroke="0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  <a:lnTo>
                      <a:pt x="754" y="2160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89106" name="Oval 18"/>
            <p:cNvSpPr>
              <a:spLocks noChangeArrowheads="1"/>
            </p:cNvSpPr>
            <p:nvPr/>
          </p:nvSpPr>
          <p:spPr bwMode="auto">
            <a:xfrm>
              <a:off x="0" y="672"/>
              <a:ext cx="672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89107" name="Rectangle 19"/>
            <p:cNvSpPr>
              <a:spLocks noChangeArrowheads="1"/>
            </p:cNvSpPr>
            <p:nvPr/>
          </p:nvSpPr>
          <p:spPr bwMode="auto">
            <a:xfrm>
              <a:off x="480" y="0"/>
              <a:ext cx="192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89108" name="Rectangle 20"/>
          <p:cNvSpPr>
            <a:spLocks noChangeArrowheads="1"/>
          </p:cNvSpPr>
          <p:nvPr/>
        </p:nvSpPr>
        <p:spPr bwMode="auto">
          <a:xfrm>
            <a:off x="762000" y="1474788"/>
            <a:ext cx="8380413" cy="125412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8128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8128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28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28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48128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8129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29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29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29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29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grpSp>
            <p:nvGrpSpPr>
              <p:cNvPr id="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8129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d-ID"/>
                </a:p>
              </p:txBody>
            </p:sp>
            <p:sp>
              <p:nvSpPr>
                <p:cNvPr id="48129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d-ID"/>
                </a:p>
              </p:txBody>
            </p:sp>
            <p:sp>
              <p:nvSpPr>
                <p:cNvPr id="48129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6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d-ID"/>
                </a:p>
              </p:txBody>
            </p:sp>
          </p:grp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81300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301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30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8130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30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30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8130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30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8131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48131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1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1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1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1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1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1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1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1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2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2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2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2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8132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48132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266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48132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fld id="{0CF4EC79-52E7-4B24-9635-7B41DEC3048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8132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8132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>
              <a:defRPr/>
            </a:pPr>
            <a:fld id="{12D73FF3-5904-4D30-867D-AB3FAE9B6DF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Tahoma" charset="0"/>
            </a:endParaRPr>
          </a:p>
        </p:txBody>
      </p:sp>
      <p:sp>
        <p:nvSpPr>
          <p:cNvPr id="4843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Tahoma" charset="0"/>
            </a:endParaRPr>
          </a:p>
        </p:txBody>
      </p:sp>
      <p:sp>
        <p:nvSpPr>
          <p:cNvPr id="4843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Tahoma" charset="0"/>
            </a:endParaRPr>
          </a:p>
        </p:txBody>
      </p:sp>
      <p:sp>
        <p:nvSpPr>
          <p:cNvPr id="4843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Tahoma" charset="0"/>
            </a:endParaRPr>
          </a:p>
        </p:txBody>
      </p:sp>
      <p:sp>
        <p:nvSpPr>
          <p:cNvPr id="4843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Tahoma" charset="0"/>
            </a:endParaRPr>
          </a:p>
        </p:txBody>
      </p:sp>
      <p:sp>
        <p:nvSpPr>
          <p:cNvPr id="4843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Tahoma" charset="0"/>
            </a:endParaRPr>
          </a:p>
        </p:txBody>
      </p:sp>
      <p:sp>
        <p:nvSpPr>
          <p:cNvPr id="4843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Tahoma" charset="0"/>
            </a:endParaRP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4843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fld id="{AECCAD3B-6797-43D1-9943-5D6A705CA779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843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843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>
              <a:defRPr/>
            </a:pPr>
            <a:fld id="{1738126D-ABB9-405C-AB11-125AF41E468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487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fld id="{0788F293-41C5-429B-9D53-E6A7A27393A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87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87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fld id="{147913F9-F31E-4FAA-B200-44DF3182D5B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874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4874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EAEAEA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64516" name="Freeform 4"/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/>
              <a:ahLst/>
              <a:cxnLst>
                <a:cxn ang="0">
                  <a:pos x="318" y="198"/>
                </a:cxn>
                <a:cxn ang="0">
                  <a:pos x="318" y="318"/>
                </a:cxn>
                <a:cxn ang="0">
                  <a:pos x="1" y="99"/>
                </a:cxn>
                <a:cxn ang="0">
                  <a:pos x="0" y="108"/>
                </a:cxn>
                <a:cxn ang="0">
                  <a:pos x="46" y="0"/>
                </a:cxn>
                <a:cxn ang="0">
                  <a:pos x="318" y="198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EAEAEA"/>
                </a:solidFill>
              </a:endParaRPr>
            </a:p>
          </p:txBody>
        </p:sp>
        <p:sp>
          <p:nvSpPr>
            <p:cNvPr id="64517" name="Freeform 5"/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318"/>
                </a:cxn>
                <a:cxn ang="0">
                  <a:pos x="316" y="99"/>
                </a:cxn>
                <a:cxn ang="0">
                  <a:pos x="318" y="108"/>
                </a:cxn>
                <a:cxn ang="0">
                  <a:pos x="271" y="0"/>
                </a:cxn>
                <a:cxn ang="0">
                  <a:pos x="0" y="198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EAEAEA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64519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EAEAEA"/>
                  </a:solidFill>
                </a:endParaRPr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/>
                <a:ahLst/>
                <a:cxnLst>
                  <a:cxn ang="0">
                    <a:pos x="411" y="772"/>
                  </a:cxn>
                  <a:cxn ang="0">
                    <a:pos x="411" y="637"/>
                  </a:cxn>
                  <a:cxn ang="0">
                    <a:pos x="127" y="75"/>
                  </a:cxn>
                  <a:cxn ang="0">
                    <a:pos x="0" y="0"/>
                  </a:cxn>
                  <a:cxn ang="0">
                    <a:pos x="411" y="772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EAEAEA"/>
                  </a:solidFill>
                </a:endParaRPr>
              </a:p>
            </p:txBody>
          </p:sp>
          <p:sp>
            <p:nvSpPr>
              <p:cNvPr id="64521" name="Freeform 9"/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7" y="76"/>
                  </a:cxn>
                  <a:cxn ang="0">
                    <a:pos x="712" y="76"/>
                  </a:cxn>
                  <a:cxn ang="0">
                    <a:pos x="822" y="0"/>
                  </a:cxn>
                  <a:cxn ang="0">
                    <a:pos x="0" y="0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EAEAEA"/>
                  </a:solidFill>
                </a:endParaRPr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/>
                <a:ahLst/>
                <a:cxnLst>
                  <a:cxn ang="0">
                    <a:pos x="0" y="772"/>
                  </a:cxn>
                  <a:cxn ang="0">
                    <a:pos x="0" y="637"/>
                  </a:cxn>
                  <a:cxn ang="0">
                    <a:pos x="283" y="75"/>
                  </a:cxn>
                  <a:cxn ang="0">
                    <a:pos x="411" y="0"/>
                  </a:cxn>
                  <a:cxn ang="0">
                    <a:pos x="0" y="772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EAEAEA"/>
                  </a:solidFill>
                </a:endParaRPr>
              </a:p>
            </p:txBody>
          </p:sp>
        </p:grpSp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EAEAEA"/>
                </a:solidFill>
              </a:endParaRPr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id-ID">
              <a:solidFill>
                <a:srgbClr val="EAEAEA"/>
              </a:solidFill>
            </a:endParaRP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9554FACE-6A0E-498E-B35D-DBE4734C3D76}" type="slidenum">
              <a:rPr lang="id-ID">
                <a:solidFill>
                  <a:srgbClr val="EAEAEA"/>
                </a:solidFill>
              </a:rPr>
              <a:pPr>
                <a:defRPr/>
              </a:pPr>
              <a:t>‹#›</a:t>
            </a:fld>
            <a:endParaRPr lang="id-ID">
              <a:solidFill>
                <a:srgbClr val="EAEAEA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0035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5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5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5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5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6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7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7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37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037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10037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10037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0037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0037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0D8497F-C118-4836-AFD3-321A39150DE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515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5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5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515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5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5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5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5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5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5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5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5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6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6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6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6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4516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516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6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6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6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516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4516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4516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4516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45162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81BBDDF-4F65-4536-8A2B-E791B37573B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5162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5162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92E137F-7A21-416B-B764-ACFBE98D2AC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4516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D1E0E90F-8CBB-4918-A256-16E976F48520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4A672B2-6E4C-49FC-A189-5AD4885EB6D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 rot="6480000" flipH="1">
            <a:off x="730250" y="1489075"/>
            <a:ext cx="901700" cy="901700"/>
          </a:xfrm>
          <a:prstGeom prst="rtTriangle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>
              <a:defRPr/>
            </a:pPr>
            <a:endParaRPr lang="en-US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06500" y="315913"/>
            <a:ext cx="7086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4688" y="1795463"/>
            <a:ext cx="78263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145213"/>
            <a:ext cx="13716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fld id="{4B324D62-DDEB-4BB4-AFEF-5621E235F89A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400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71600" y="6477000"/>
            <a:ext cx="3048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>
              <a:defRPr/>
            </a:pPr>
            <a:fld id="{21C22561-0814-4119-A8CB-EEA0B77C28E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365625" y="1951038"/>
            <a:ext cx="4770438" cy="5062537"/>
            <a:chOff x="2750" y="1229"/>
            <a:chExt cx="3005" cy="3189"/>
          </a:xfrm>
        </p:grpSpPr>
        <p:sp>
          <p:nvSpPr>
            <p:cNvPr id="56329" name="AutoShape 9"/>
            <p:cNvSpPr>
              <a:spLocks noChangeArrowheads="1"/>
            </p:cNvSpPr>
            <p:nvPr/>
          </p:nvSpPr>
          <p:spPr bwMode="auto">
            <a:xfrm rot="13500000" flipH="1">
              <a:off x="4453" y="3780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6330" name="AutoShape 10"/>
            <p:cNvSpPr>
              <a:spLocks noChangeArrowheads="1"/>
            </p:cNvSpPr>
            <p:nvPr/>
          </p:nvSpPr>
          <p:spPr bwMode="auto">
            <a:xfrm rot="16200000">
              <a:off x="4711" y="3319"/>
              <a:ext cx="858" cy="852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6331" name="AutoShape 11"/>
            <p:cNvSpPr>
              <a:spLocks noChangeArrowheads="1"/>
            </p:cNvSpPr>
            <p:nvPr/>
          </p:nvSpPr>
          <p:spPr bwMode="auto">
            <a:xfrm>
              <a:off x="4947" y="2612"/>
              <a:ext cx="808" cy="808"/>
            </a:xfrm>
            <a:prstGeom prst="diamond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6332" name="AutoShape 12"/>
            <p:cNvSpPr>
              <a:spLocks noChangeArrowheads="1"/>
            </p:cNvSpPr>
            <p:nvPr/>
          </p:nvSpPr>
          <p:spPr bwMode="auto">
            <a:xfrm rot="13500000">
              <a:off x="2750" y="3164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6333" name="AutoShape 13"/>
            <p:cNvSpPr>
              <a:spLocks noChangeArrowheads="1"/>
            </p:cNvSpPr>
            <p:nvPr/>
          </p:nvSpPr>
          <p:spPr bwMode="auto">
            <a:xfrm rot="8100000" flipH="1">
              <a:off x="3721" y="2495"/>
              <a:ext cx="568" cy="568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4384" y="2184"/>
              <a:ext cx="402" cy="1198"/>
              <a:chOff x="4384" y="2184"/>
              <a:chExt cx="402" cy="1198"/>
            </a:xfrm>
          </p:grpSpPr>
          <p:sp>
            <p:nvSpPr>
              <p:cNvPr id="56335" name="Line 15"/>
              <p:cNvSpPr>
                <a:spLocks noChangeShapeType="1"/>
              </p:cNvSpPr>
              <p:nvPr/>
            </p:nvSpPr>
            <p:spPr bwMode="auto">
              <a:xfrm>
                <a:off x="4784" y="2194"/>
                <a:ext cx="0" cy="78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56336" name="Line 16"/>
              <p:cNvSpPr>
                <a:spLocks noChangeShapeType="1"/>
              </p:cNvSpPr>
              <p:nvPr/>
            </p:nvSpPr>
            <p:spPr bwMode="auto">
              <a:xfrm>
                <a:off x="4388" y="2582"/>
                <a:ext cx="0" cy="80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56337" name="Line 17"/>
              <p:cNvSpPr>
                <a:spLocks noChangeShapeType="1"/>
              </p:cNvSpPr>
              <p:nvPr/>
            </p:nvSpPr>
            <p:spPr bwMode="auto">
              <a:xfrm flipV="1">
                <a:off x="4388" y="2980"/>
                <a:ext cx="398" cy="398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56338" name="Line 18"/>
              <p:cNvSpPr>
                <a:spLocks noChangeShapeType="1"/>
              </p:cNvSpPr>
              <p:nvPr/>
            </p:nvSpPr>
            <p:spPr bwMode="auto">
              <a:xfrm flipV="1">
                <a:off x="4384" y="2184"/>
                <a:ext cx="402" cy="40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56339" name="AutoShape 19"/>
            <p:cNvSpPr>
              <a:spLocks noChangeArrowheads="1"/>
            </p:cNvSpPr>
            <p:nvPr/>
          </p:nvSpPr>
          <p:spPr bwMode="auto">
            <a:xfrm rot="18900000">
              <a:off x="4388" y="1229"/>
              <a:ext cx="1254" cy="1254"/>
            </a:xfrm>
            <a:prstGeom prst="rtTriangl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d-ID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hdr="0"/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bg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12995" name="Rectangle 3" descr="Narrow vertical"/>
            <p:cNvSpPr>
              <a:spLocks noChangeArrowheads="1"/>
            </p:cNvSpPr>
            <p:nvPr/>
          </p:nvSpPr>
          <p:spPr bwMode="auto">
            <a:xfrm>
              <a:off x="288" y="48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12996" name="Rectangle 4" descr="Narrow horizontal"/>
            <p:cNvSpPr>
              <a:spLocks noChangeArrowheads="1"/>
            </p:cNvSpPr>
            <p:nvPr/>
          </p:nvSpPr>
          <p:spPr bwMode="auto">
            <a:xfrm>
              <a:off x="48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12997" name="Rectangle 5" descr="Narrow vertical"/>
            <p:cNvSpPr>
              <a:spLocks noChangeArrowheads="1"/>
            </p:cNvSpPr>
            <p:nvPr/>
          </p:nvSpPr>
          <p:spPr bwMode="auto">
            <a:xfrm>
              <a:off x="288" y="4032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12998" name="Rectangle 6" descr="Narrow horizontal"/>
            <p:cNvSpPr>
              <a:spLocks noChangeArrowheads="1"/>
            </p:cNvSpPr>
            <p:nvPr/>
          </p:nvSpPr>
          <p:spPr bwMode="auto">
            <a:xfrm>
              <a:off x="5472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12999" name="Rectangle 7"/>
            <p:cNvSpPr>
              <a:spLocks noChangeArrowheads="1"/>
            </p:cNvSpPr>
            <p:nvPr/>
          </p:nvSpPr>
          <p:spPr bwMode="auto">
            <a:xfrm>
              <a:off x="288" y="288"/>
              <a:ext cx="5184" cy="3744"/>
            </a:xfrm>
            <a:prstGeom prst="rect">
              <a:avLst/>
            </a:prstGeom>
            <a:noFill/>
            <a:ln w="57150" cap="sq" cmpd="tri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13000" name="Rectangle 8"/>
            <p:cNvSpPr>
              <a:spLocks noChangeArrowheads="1"/>
            </p:cNvSpPr>
            <p:nvPr/>
          </p:nvSpPr>
          <p:spPr bwMode="auto">
            <a:xfrm>
              <a:off x="48" y="48"/>
              <a:ext cx="5664" cy="4224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384" cy="384"/>
              <a:chOff x="0" y="0"/>
              <a:chExt cx="384" cy="384"/>
            </a:xfrm>
          </p:grpSpPr>
          <p:sp>
            <p:nvSpPr>
              <p:cNvPr id="213002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13003" name="Oval 11"/>
              <p:cNvSpPr>
                <a:spLocks noChangeArrowheads="1"/>
              </p:cNvSpPr>
              <p:nvPr/>
            </p:nvSpPr>
            <p:spPr bwMode="auto">
              <a:xfrm>
                <a:off x="101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0" y="3935"/>
              <a:ext cx="384" cy="384"/>
              <a:chOff x="0" y="3935"/>
              <a:chExt cx="384" cy="384"/>
            </a:xfrm>
          </p:grpSpPr>
          <p:sp>
            <p:nvSpPr>
              <p:cNvPr id="213005" name="Rectangle 13"/>
              <p:cNvSpPr>
                <a:spLocks noChangeArrowheads="1"/>
              </p:cNvSpPr>
              <p:nvPr/>
            </p:nvSpPr>
            <p:spPr bwMode="auto">
              <a:xfrm>
                <a:off x="0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13006" name="Oval 14"/>
              <p:cNvSpPr>
                <a:spLocks noChangeArrowheads="1"/>
              </p:cNvSpPr>
              <p:nvPr/>
            </p:nvSpPr>
            <p:spPr bwMode="auto">
              <a:xfrm>
                <a:off x="101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5375" y="3935"/>
              <a:ext cx="384" cy="384"/>
              <a:chOff x="5375" y="3935"/>
              <a:chExt cx="384" cy="384"/>
            </a:xfrm>
          </p:grpSpPr>
          <p:sp>
            <p:nvSpPr>
              <p:cNvPr id="213008" name="Rectangle 16"/>
              <p:cNvSpPr>
                <a:spLocks noChangeArrowheads="1"/>
              </p:cNvSpPr>
              <p:nvPr/>
            </p:nvSpPr>
            <p:spPr bwMode="auto">
              <a:xfrm>
                <a:off x="5375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13009" name="Oval 17"/>
              <p:cNvSpPr>
                <a:spLocks noChangeArrowheads="1"/>
              </p:cNvSpPr>
              <p:nvPr/>
            </p:nvSpPr>
            <p:spPr bwMode="auto">
              <a:xfrm>
                <a:off x="5476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5375" y="0"/>
              <a:ext cx="384" cy="384"/>
              <a:chOff x="5375" y="0"/>
              <a:chExt cx="384" cy="384"/>
            </a:xfrm>
          </p:grpSpPr>
          <p:sp>
            <p:nvSpPr>
              <p:cNvPr id="213011" name="Rectangle 19"/>
              <p:cNvSpPr>
                <a:spLocks noChangeArrowheads="1"/>
              </p:cNvSpPr>
              <p:nvPr/>
            </p:nvSpPr>
            <p:spPr bwMode="auto">
              <a:xfrm>
                <a:off x="5375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13012" name="Oval 20"/>
              <p:cNvSpPr>
                <a:spLocks noChangeArrowheads="1"/>
              </p:cNvSpPr>
              <p:nvPr/>
            </p:nvSpPr>
            <p:spPr bwMode="auto">
              <a:xfrm>
                <a:off x="5476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</p:grpSp>
      <p:sp>
        <p:nvSpPr>
          <p:cNvPr id="1126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1126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820227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820228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en-US"/>
            </a:p>
          </p:txBody>
        </p:sp>
        <p:sp>
          <p:nvSpPr>
            <p:cNvPr id="820229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3993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02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+mn-lt"/>
              </a:defRPr>
            </a:lvl1pPr>
          </a:lstStyle>
          <a:p>
            <a:pPr>
              <a:defRPr/>
            </a:pPr>
            <a:fld id="{DDFF61F6-8D1B-4B2D-AA6B-A87C7DE080FA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8202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8202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+mn-lt"/>
              </a:defRPr>
            </a:lvl1pPr>
          </a:lstStyle>
          <a:p>
            <a:pPr>
              <a:defRPr/>
            </a:pPr>
            <a:fld id="{E37C9D2B-E0D5-4B13-AAF5-892616F91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6214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4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4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5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6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7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8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8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6218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6218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6218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</p:grpSp>
      <p:sp>
        <p:nvSpPr>
          <p:cNvPr id="26218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2621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26218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6EE4EFBF-7672-4B42-86F6-A3E67137E34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26218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26219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1F37FD96-D0FC-4544-A01A-7632D32E65A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512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5124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C44B4AA5-4774-4D05-BB78-79DCEDDBCB7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>
                <a:latin typeface="+mj-lt"/>
              </a:defRPr>
            </a:lvl2pPr>
          </a:lstStyle>
          <a:p>
            <a:pPr lvl="1">
              <a:defRPr/>
            </a:pPr>
            <a:fld id="{EA09C9B7-76F1-437A-BE66-828CB3EED00D}" type="slidenum">
              <a:rPr lang="id-ID"/>
              <a:pPr lvl="1"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7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6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8101042" cy="2643205"/>
          </a:xfrm>
        </p:spPr>
        <p:txBody>
          <a:bodyPr>
            <a:normAutofit fontScale="90000"/>
          </a:bodyPr>
          <a:lstStyle/>
          <a:p>
            <a:r>
              <a:rPr lang="en-US" b="1" u="sng" smtClean="0"/>
              <a:t>KULIAH  </a:t>
            </a:r>
            <a:r>
              <a:rPr lang="en-US" b="1" u="sng" smtClean="0"/>
              <a:t>VI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PEMBANGUNAN BERKELANJUTAN DAN ASPEK KEMISKINAN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4A199C2-69DE-464A-A676-7F850A2A85D2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AF221-0227-4CEE-9BF7-D8C7F6F0D454}" type="slidenum">
              <a:rPr lang="id-ID"/>
              <a:pPr>
                <a:defRPr/>
              </a:pPr>
              <a:t>10</a:t>
            </a:fld>
            <a:endParaRPr lang="id-ID"/>
          </a:p>
        </p:txBody>
      </p:sp>
      <p:pic>
        <p:nvPicPr>
          <p:cNvPr id="777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765175"/>
            <a:ext cx="84169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7219" name="Text Box 3"/>
          <p:cNvSpPr txBox="1">
            <a:spLocks noChangeArrowheads="1"/>
          </p:cNvSpPr>
          <p:nvPr/>
        </p:nvSpPr>
        <p:spPr bwMode="auto">
          <a:xfrm>
            <a:off x="1557338" y="293688"/>
            <a:ext cx="688498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b="1">
                <a:latin typeface="Arial" charset="0"/>
              </a:rPr>
              <a:t>Figure. </a:t>
            </a:r>
            <a:r>
              <a:rPr kumimoji="0" lang="id-ID" b="1">
                <a:latin typeface="Arial" charset="0"/>
              </a:rPr>
              <a:t> </a:t>
            </a:r>
            <a:r>
              <a:rPr kumimoji="0" lang="en-US" b="1">
                <a:latin typeface="Arial" charset="0"/>
              </a:rPr>
              <a:t>Cumulative Impacts of Urban Poverty</a:t>
            </a:r>
            <a:endParaRPr kumimoji="0"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kumimoji="0"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7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7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7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7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id-ID" sz="3600" b="1" smtClean="0"/>
              <a:t>Diperlukan upaya memutus lingkaran setan</a:t>
            </a:r>
          </a:p>
        </p:txBody>
      </p:sp>
      <p:sp>
        <p:nvSpPr>
          <p:cNvPr id="191491" name="AutoShape 3"/>
          <p:cNvSpPr>
            <a:spLocks noChangeArrowheads="1"/>
          </p:cNvSpPr>
          <p:nvPr/>
        </p:nvSpPr>
        <p:spPr bwMode="auto">
          <a:xfrm>
            <a:off x="3575050" y="1709738"/>
            <a:ext cx="1693863" cy="155098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38100">
            <a:solidFill>
              <a:srgbClr val="CC33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2800">
                <a:latin typeface="Arial" charset="0"/>
              </a:rPr>
              <a:t>Penda-patan Rendah</a:t>
            </a:r>
          </a:p>
        </p:txBody>
      </p:sp>
      <p:sp>
        <p:nvSpPr>
          <p:cNvPr id="191492" name="Oval 4"/>
          <p:cNvSpPr>
            <a:spLocks noChangeArrowheads="1"/>
          </p:cNvSpPr>
          <p:nvPr/>
        </p:nvSpPr>
        <p:spPr bwMode="auto">
          <a:xfrm>
            <a:off x="6588125" y="2706688"/>
            <a:ext cx="2265363" cy="254635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2800">
                <a:latin typeface="Arial" charset="0"/>
              </a:rPr>
              <a:t>Pencip-taan Modal rendah</a:t>
            </a:r>
          </a:p>
        </p:txBody>
      </p:sp>
      <p:sp>
        <p:nvSpPr>
          <p:cNvPr id="191493" name="AutoShape 5"/>
          <p:cNvSpPr>
            <a:spLocks noChangeArrowheads="1"/>
          </p:cNvSpPr>
          <p:nvPr/>
        </p:nvSpPr>
        <p:spPr bwMode="auto">
          <a:xfrm>
            <a:off x="2928938" y="5143500"/>
            <a:ext cx="2879725" cy="1339850"/>
          </a:xfrm>
          <a:prstGeom prst="octagon">
            <a:avLst>
              <a:gd name="adj" fmla="val 29287"/>
            </a:avLst>
          </a:prstGeom>
          <a:solidFill>
            <a:srgbClr val="FFCC99"/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2800">
                <a:latin typeface="Arial" charset="0"/>
              </a:rPr>
              <a:t>Skala Usaha Tak Efisien</a:t>
            </a:r>
          </a:p>
        </p:txBody>
      </p:sp>
      <p:sp>
        <p:nvSpPr>
          <p:cNvPr id="191494" name="AutoShape 6"/>
          <p:cNvSpPr>
            <a:spLocks noChangeArrowheads="1"/>
          </p:cNvSpPr>
          <p:nvPr/>
        </p:nvSpPr>
        <p:spPr bwMode="auto">
          <a:xfrm>
            <a:off x="539750" y="3284538"/>
            <a:ext cx="1800225" cy="1765300"/>
          </a:xfrm>
          <a:prstGeom prst="foldedCorner">
            <a:avLst>
              <a:gd name="adj" fmla="val 12500"/>
            </a:avLst>
          </a:prstGeom>
          <a:solidFill>
            <a:srgbClr val="FFFF00"/>
          </a:solidFill>
          <a:ln w="44450">
            <a:solidFill>
              <a:schemeClr val="folHlink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3200">
                <a:latin typeface="Arial" charset="0"/>
              </a:rPr>
              <a:t>Produk-tivitas Rendah</a:t>
            </a:r>
          </a:p>
        </p:txBody>
      </p:sp>
      <p:sp>
        <p:nvSpPr>
          <p:cNvPr id="191495" name="AutoShape 7"/>
          <p:cNvSpPr>
            <a:spLocks noChangeArrowheads="1"/>
          </p:cNvSpPr>
          <p:nvPr/>
        </p:nvSpPr>
        <p:spPr bwMode="auto">
          <a:xfrm>
            <a:off x="3565525" y="3857625"/>
            <a:ext cx="1797050" cy="69056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FFCC00"/>
              </a:gs>
              <a:gs pos="100000">
                <a:srgbClr val="765E00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2800">
                <a:latin typeface="Arial" charset="0"/>
              </a:rPr>
              <a:t>MISKIN</a:t>
            </a:r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>
            <a:off x="4427538" y="3357563"/>
            <a:ext cx="0" cy="3587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1497" name="Line 9"/>
          <p:cNvSpPr>
            <a:spLocks noChangeShapeType="1"/>
          </p:cNvSpPr>
          <p:nvPr/>
        </p:nvSpPr>
        <p:spPr bwMode="auto">
          <a:xfrm>
            <a:off x="5364163" y="2276475"/>
            <a:ext cx="1439862" cy="647700"/>
          </a:xfrm>
          <a:prstGeom prst="line">
            <a:avLst/>
          </a:prstGeom>
          <a:noFill/>
          <a:ln w="1270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1498" name="Line 10"/>
          <p:cNvSpPr>
            <a:spLocks noChangeShapeType="1"/>
          </p:cNvSpPr>
          <p:nvPr/>
        </p:nvSpPr>
        <p:spPr bwMode="auto">
          <a:xfrm flipH="1">
            <a:off x="5940425" y="5373688"/>
            <a:ext cx="1439863" cy="576262"/>
          </a:xfrm>
          <a:prstGeom prst="line">
            <a:avLst/>
          </a:prstGeom>
          <a:noFill/>
          <a:ln w="1270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1499" name="Line 11"/>
          <p:cNvSpPr>
            <a:spLocks noChangeShapeType="1"/>
          </p:cNvSpPr>
          <p:nvPr/>
        </p:nvSpPr>
        <p:spPr bwMode="auto">
          <a:xfrm flipH="1" flipV="1">
            <a:off x="1258888" y="5157788"/>
            <a:ext cx="1441450" cy="792162"/>
          </a:xfrm>
          <a:prstGeom prst="line">
            <a:avLst/>
          </a:prstGeom>
          <a:noFill/>
          <a:ln w="1270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1500" name="Line 12"/>
          <p:cNvSpPr>
            <a:spLocks noChangeShapeType="1"/>
          </p:cNvSpPr>
          <p:nvPr/>
        </p:nvSpPr>
        <p:spPr bwMode="auto">
          <a:xfrm flipV="1">
            <a:off x="1403350" y="2349500"/>
            <a:ext cx="2089150" cy="792163"/>
          </a:xfrm>
          <a:prstGeom prst="line">
            <a:avLst/>
          </a:prstGeom>
          <a:noFill/>
          <a:ln w="1270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9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91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9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2" dur="2000"/>
                                        <p:tgtEl>
                                          <p:spTgt spid="19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/>
      <p:bldP spid="191491" grpId="0" animBg="1"/>
      <p:bldP spid="191492" grpId="0" animBg="1"/>
      <p:bldP spid="191493" grpId="0" animBg="1"/>
      <p:bldP spid="191494" grpId="0" animBg="1"/>
      <p:bldP spid="191495" grpId="0" animBg="1"/>
      <p:bldP spid="191496" grpId="0" animBg="1"/>
      <p:bldP spid="191497" grpId="0" animBg="1"/>
      <p:bldP spid="191498" grpId="0" animBg="1"/>
      <p:bldP spid="191499" grpId="0" animBg="1"/>
      <p:bldP spid="1915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D51580E-F076-41E0-AD33-9A1668390CAA}" type="datetime1">
              <a:rPr lang="id-ID"/>
              <a:pPr>
                <a:defRPr/>
              </a:pPr>
              <a:t>18/09/2011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Sutara Hendrakusumaatmaja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4F73A-00C6-4F03-9ABB-D3B67207857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779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3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ubTriangle"/>
          <p:cNvSpPr>
            <a:spLocks noEditPoints="1" noChangeArrowheads="1"/>
          </p:cNvSpPr>
          <p:nvPr/>
        </p:nvSpPr>
        <p:spPr bwMode="auto">
          <a:xfrm rot="8044249">
            <a:off x="8461788" y="5851161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779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60B6F16-B436-4F5F-8584-42E47AC8F25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22126-3289-4078-8060-3542F4594661}" type="slidenum">
              <a:rPr lang="id-ID"/>
              <a:pPr>
                <a:defRPr/>
              </a:pPr>
              <a:t>13</a:t>
            </a:fld>
            <a:endParaRPr lang="id-ID"/>
          </a:p>
        </p:txBody>
      </p:sp>
      <p:sp>
        <p:nvSpPr>
          <p:cNvPr id="740354" name="Rectangle 2"/>
          <p:cNvSpPr>
            <a:spLocks noChangeArrowheads="1"/>
          </p:cNvSpPr>
          <p:nvPr/>
        </p:nvSpPr>
        <p:spPr bwMode="auto">
          <a:xfrm>
            <a:off x="395288" y="3644900"/>
            <a:ext cx="1368425" cy="863600"/>
          </a:xfrm>
          <a:prstGeom prst="rect">
            <a:avLst/>
          </a:prstGeom>
          <a:solidFill>
            <a:srgbClr val="FFFFFF">
              <a:alpha val="0"/>
            </a:srgbClr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713788" cy="417512"/>
          </a:xfrm>
        </p:spPr>
        <p:txBody>
          <a:bodyPr/>
          <a:lstStyle/>
          <a:p>
            <a:pPr eaLnBrk="1" hangingPunct="1">
              <a:defRPr/>
            </a:pPr>
            <a:r>
              <a:rPr lang="id-ID" sz="2400" b="1" dirty="0" smtClean="0">
                <a:solidFill>
                  <a:srgbClr val="FF9900"/>
                </a:solidFill>
              </a:rPr>
              <a:t>ELEMEN POKOK PENGEMBANGAN WILAYAH </a:t>
            </a:r>
          </a:p>
        </p:txBody>
      </p:sp>
      <p:sp>
        <p:nvSpPr>
          <p:cNvPr id="740356" name="Rectangle 4"/>
          <p:cNvSpPr>
            <a:spLocks noChangeArrowheads="1"/>
          </p:cNvSpPr>
          <p:nvPr/>
        </p:nvSpPr>
        <p:spPr bwMode="auto">
          <a:xfrm>
            <a:off x="250825" y="1196975"/>
            <a:ext cx="2017713" cy="5184775"/>
          </a:xfrm>
          <a:prstGeom prst="rect">
            <a:avLst/>
          </a:prstGeom>
          <a:gradFill rotWithShape="1">
            <a:gsLst>
              <a:gs pos="0">
                <a:srgbClr val="99CC00">
                  <a:alpha val="56000"/>
                </a:srgbClr>
              </a:gs>
              <a:gs pos="50000">
                <a:srgbClr val="FFFFFF">
                  <a:alpha val="56000"/>
                </a:srgbClr>
              </a:gs>
              <a:gs pos="100000">
                <a:srgbClr val="99CC00">
                  <a:alpha val="56000"/>
                </a:srgbClr>
              </a:gs>
            </a:gsLst>
            <a:lin ang="0" scaled="1"/>
          </a:gradFill>
          <a:ln w="571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0357" name="Rectangle 5"/>
          <p:cNvSpPr>
            <a:spLocks noChangeArrowheads="1"/>
          </p:cNvSpPr>
          <p:nvPr/>
        </p:nvSpPr>
        <p:spPr bwMode="auto">
          <a:xfrm>
            <a:off x="395288" y="1844675"/>
            <a:ext cx="1368425" cy="792163"/>
          </a:xfrm>
          <a:prstGeom prst="rect">
            <a:avLst/>
          </a:prstGeom>
          <a:solidFill>
            <a:schemeClr val="folHlink">
              <a:alpha val="25882"/>
            </a:schemeClr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0358" name="WordArt 6"/>
          <p:cNvSpPr>
            <a:spLocks noChangeArrowheads="1" noChangeShapeType="1" noTextEdit="1"/>
          </p:cNvSpPr>
          <p:nvPr/>
        </p:nvSpPr>
        <p:spPr bwMode="auto">
          <a:xfrm>
            <a:off x="539750" y="1916113"/>
            <a:ext cx="106680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Pengembangan</a:t>
            </a:r>
          </a:p>
          <a:p>
            <a:pPr algn="ctr"/>
            <a:r>
              <a:rPr lang="en-US" sz="1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Sektor Produksi</a:t>
            </a:r>
          </a:p>
        </p:txBody>
      </p:sp>
      <p:sp>
        <p:nvSpPr>
          <p:cNvPr id="740359" name="Rectangle 7"/>
          <p:cNvSpPr>
            <a:spLocks noChangeArrowheads="1"/>
          </p:cNvSpPr>
          <p:nvPr/>
        </p:nvSpPr>
        <p:spPr bwMode="auto">
          <a:xfrm>
            <a:off x="468313" y="1238250"/>
            <a:ext cx="1655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id-ID" sz="1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ELEMEN PENG. WILAYAH</a:t>
            </a:r>
            <a:endParaRPr kumimoji="0" lang="id-ID" sz="14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740360" name="WordArt 8"/>
          <p:cNvSpPr>
            <a:spLocks noChangeArrowheads="1" noChangeShapeType="1" noTextEdit="1"/>
          </p:cNvSpPr>
          <p:nvPr/>
        </p:nvSpPr>
        <p:spPr bwMode="auto">
          <a:xfrm>
            <a:off x="395288" y="3789363"/>
            <a:ext cx="1209675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Pengembangan</a:t>
            </a:r>
          </a:p>
          <a:p>
            <a:pPr algn="ctr"/>
            <a:r>
              <a:rPr lang="en-US" sz="1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Sumberdaya</a:t>
            </a:r>
          </a:p>
          <a:p>
            <a:pPr algn="ctr"/>
            <a:r>
              <a:rPr lang="en-US" sz="1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Manusia</a:t>
            </a:r>
          </a:p>
        </p:txBody>
      </p:sp>
      <p:sp>
        <p:nvSpPr>
          <p:cNvPr id="740361" name="WordArt 9"/>
          <p:cNvSpPr>
            <a:spLocks noChangeArrowheads="1" noChangeShapeType="1" noTextEdit="1"/>
          </p:cNvSpPr>
          <p:nvPr/>
        </p:nvSpPr>
        <p:spPr bwMode="auto">
          <a:xfrm>
            <a:off x="395288" y="5516563"/>
            <a:ext cx="138112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Pengembangan</a:t>
            </a:r>
          </a:p>
          <a:p>
            <a:pPr algn="ctr"/>
            <a:r>
              <a:rPr lang="en-US" sz="1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Pasca Produksi &amp;</a:t>
            </a:r>
          </a:p>
          <a:p>
            <a:pPr algn="ctr"/>
            <a:r>
              <a:rPr lang="en-US" sz="1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Jasa</a:t>
            </a:r>
          </a:p>
        </p:txBody>
      </p:sp>
      <p:sp>
        <p:nvSpPr>
          <p:cNvPr id="740362" name="Rectangle 10"/>
          <p:cNvSpPr>
            <a:spLocks noChangeArrowheads="1"/>
          </p:cNvSpPr>
          <p:nvPr/>
        </p:nvSpPr>
        <p:spPr bwMode="auto">
          <a:xfrm>
            <a:off x="395288" y="5373688"/>
            <a:ext cx="1439862" cy="8001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0363" name="Line 11"/>
          <p:cNvSpPr>
            <a:spLocks noChangeShapeType="1"/>
          </p:cNvSpPr>
          <p:nvPr/>
        </p:nvSpPr>
        <p:spPr bwMode="auto">
          <a:xfrm>
            <a:off x="1187450" y="2636838"/>
            <a:ext cx="0" cy="936625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0364" name="Line 12"/>
          <p:cNvSpPr>
            <a:spLocks noChangeShapeType="1"/>
          </p:cNvSpPr>
          <p:nvPr/>
        </p:nvSpPr>
        <p:spPr bwMode="auto">
          <a:xfrm>
            <a:off x="1187450" y="4508500"/>
            <a:ext cx="0" cy="865188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0365" name="Line 13"/>
          <p:cNvSpPr>
            <a:spLocks noChangeShapeType="1"/>
          </p:cNvSpPr>
          <p:nvPr/>
        </p:nvSpPr>
        <p:spPr bwMode="auto">
          <a:xfrm>
            <a:off x="2124075" y="2565400"/>
            <a:ext cx="0" cy="2879725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0366" name="Line 14"/>
          <p:cNvSpPr>
            <a:spLocks noChangeShapeType="1"/>
          </p:cNvSpPr>
          <p:nvPr/>
        </p:nvSpPr>
        <p:spPr bwMode="auto">
          <a:xfrm flipH="1">
            <a:off x="1763713" y="2565400"/>
            <a:ext cx="358775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0367" name="Line 15"/>
          <p:cNvSpPr>
            <a:spLocks noChangeShapeType="1"/>
          </p:cNvSpPr>
          <p:nvPr/>
        </p:nvSpPr>
        <p:spPr bwMode="auto">
          <a:xfrm flipH="1">
            <a:off x="1835150" y="5445125"/>
            <a:ext cx="287338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0368" name="Rectangle 16"/>
          <p:cNvSpPr>
            <a:spLocks noChangeArrowheads="1"/>
          </p:cNvSpPr>
          <p:nvPr/>
        </p:nvSpPr>
        <p:spPr bwMode="auto">
          <a:xfrm>
            <a:off x="2484438" y="1196975"/>
            <a:ext cx="5040312" cy="5184775"/>
          </a:xfrm>
          <a:prstGeom prst="rect">
            <a:avLst/>
          </a:prstGeom>
          <a:gradFill rotWithShape="1">
            <a:gsLst>
              <a:gs pos="0">
                <a:schemeClr val="folHlink">
                  <a:alpha val="35001"/>
                </a:schemeClr>
              </a:gs>
              <a:gs pos="50000">
                <a:srgbClr val="FFCC00">
                  <a:alpha val="55000"/>
                </a:srgbClr>
              </a:gs>
              <a:gs pos="100000">
                <a:schemeClr val="folHlink">
                  <a:alpha val="35001"/>
                </a:schemeClr>
              </a:gs>
            </a:gsLst>
            <a:lin ang="5400000" scaled="1"/>
          </a:gradFill>
          <a:ln w="571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40369" name="Rectangle 17"/>
          <p:cNvSpPr>
            <a:spLocks noChangeArrowheads="1"/>
          </p:cNvSpPr>
          <p:nvPr/>
        </p:nvSpPr>
        <p:spPr bwMode="auto">
          <a:xfrm>
            <a:off x="7740650" y="1196975"/>
            <a:ext cx="1152525" cy="5184775"/>
          </a:xfrm>
          <a:prstGeom prst="rect">
            <a:avLst/>
          </a:prstGeom>
          <a:gradFill rotWithShape="1">
            <a:gsLst>
              <a:gs pos="0">
                <a:srgbClr val="FF3300">
                  <a:alpha val="39000"/>
                </a:srgbClr>
              </a:gs>
              <a:gs pos="50000">
                <a:srgbClr val="FFFFFF"/>
              </a:gs>
              <a:gs pos="100000">
                <a:srgbClr val="FF3300">
                  <a:alpha val="39000"/>
                </a:srgbClr>
              </a:gs>
            </a:gsLst>
            <a:lin ang="0" scaled="1"/>
          </a:gradFill>
          <a:ln w="571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40370" name="AutoShape 18"/>
          <p:cNvSpPr>
            <a:spLocks noChangeArrowheads="1"/>
          </p:cNvSpPr>
          <p:nvPr/>
        </p:nvSpPr>
        <p:spPr bwMode="auto">
          <a:xfrm>
            <a:off x="7956550" y="2781300"/>
            <a:ext cx="787400" cy="20161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0371" name="Rectangle 19"/>
          <p:cNvSpPr>
            <a:spLocks noChangeArrowheads="1"/>
          </p:cNvSpPr>
          <p:nvPr/>
        </p:nvSpPr>
        <p:spPr bwMode="auto">
          <a:xfrm>
            <a:off x="2987675" y="134143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id-ID" sz="18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UPAYA YANG PERLU</a:t>
            </a:r>
            <a:r>
              <a:rPr kumimoji="0" lang="id-ID" sz="1800" b="1">
                <a:solidFill>
                  <a:srgbClr val="FF3300"/>
                </a:solidFill>
                <a:latin typeface="Arial" charset="0"/>
              </a:rPr>
              <a:t> DILAKUKAN</a:t>
            </a:r>
          </a:p>
        </p:txBody>
      </p:sp>
      <p:sp>
        <p:nvSpPr>
          <p:cNvPr id="740372" name="WordArt 20"/>
          <p:cNvSpPr>
            <a:spLocks noChangeArrowheads="1" noChangeShapeType="1" noTextEdit="1"/>
          </p:cNvSpPr>
          <p:nvPr/>
        </p:nvSpPr>
        <p:spPr bwMode="auto">
          <a:xfrm rot="-5382448">
            <a:off x="7359650" y="3521076"/>
            <a:ext cx="170497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 </a:t>
            </a:r>
          </a:p>
          <a:p>
            <a:pPr algn="ctr"/>
            <a:r>
              <a:rPr lang="en-US" sz="14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    MENINGKATKAN</a:t>
            </a:r>
          </a:p>
          <a:p>
            <a:pPr algn="ctr"/>
            <a:r>
              <a:rPr lang="en-US" sz="14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    KESEJAHTERAAN</a:t>
            </a:r>
          </a:p>
          <a:p>
            <a:pPr algn="ctr"/>
            <a:r>
              <a:rPr lang="en-US" sz="14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    MASYARAKAT</a:t>
            </a:r>
          </a:p>
        </p:txBody>
      </p:sp>
      <p:sp>
        <p:nvSpPr>
          <p:cNvPr id="740373" name="AutoShape 21"/>
          <p:cNvSpPr>
            <a:spLocks noChangeArrowheads="1"/>
          </p:cNvSpPr>
          <p:nvPr/>
        </p:nvSpPr>
        <p:spPr bwMode="auto">
          <a:xfrm>
            <a:off x="2700338" y="1839913"/>
            <a:ext cx="4679950" cy="82867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400" b="1">
                <a:latin typeface="Arial" charset="0"/>
              </a:rPr>
              <a:t>Upaya menyediakan dan menyampaikan secara tepat paket jasa pelayanan, input, teknologi, kebutuhan konsumsi, dll., secara adil dan merata</a:t>
            </a:r>
          </a:p>
        </p:txBody>
      </p:sp>
      <p:sp>
        <p:nvSpPr>
          <p:cNvPr id="740374" name="AutoShape 22"/>
          <p:cNvSpPr>
            <a:spLocks noChangeArrowheads="1"/>
          </p:cNvSpPr>
          <p:nvPr/>
        </p:nvSpPr>
        <p:spPr bwMode="auto">
          <a:xfrm>
            <a:off x="2627313" y="3644900"/>
            <a:ext cx="4752975" cy="82867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400" b="1">
                <a:latin typeface="Arial" charset="0"/>
              </a:rPr>
              <a:t>Melatih, memotivasi, dan mengorganisir penduduk untuk dapat aktif berpartisipasi dalam proses pem-bangunan</a:t>
            </a:r>
          </a:p>
        </p:txBody>
      </p:sp>
      <p:sp>
        <p:nvSpPr>
          <p:cNvPr id="740375" name="AutoShape 23"/>
          <p:cNvSpPr>
            <a:spLocks noChangeArrowheads="1"/>
          </p:cNvSpPr>
          <p:nvPr/>
        </p:nvSpPr>
        <p:spPr bwMode="auto">
          <a:xfrm>
            <a:off x="2700338" y="5516563"/>
            <a:ext cx="4667250" cy="59372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400" b="1">
                <a:latin typeface="Arial" charset="0"/>
              </a:rPr>
              <a:t>Menciptakan dan mengkoordinasikan aktivitas-aktivitas lanjutan untuk meningkatkan produktivitas</a:t>
            </a:r>
          </a:p>
        </p:txBody>
      </p:sp>
      <p:sp>
        <p:nvSpPr>
          <p:cNvPr id="740376" name="AutoShape 24"/>
          <p:cNvSpPr>
            <a:spLocks noChangeArrowheads="1"/>
          </p:cNvSpPr>
          <p:nvPr/>
        </p:nvSpPr>
        <p:spPr bwMode="auto">
          <a:xfrm>
            <a:off x="1835150" y="2060575"/>
            <a:ext cx="792163" cy="360363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0377" name="AutoShape 25"/>
          <p:cNvSpPr>
            <a:spLocks noChangeArrowheads="1"/>
          </p:cNvSpPr>
          <p:nvPr/>
        </p:nvSpPr>
        <p:spPr bwMode="auto">
          <a:xfrm>
            <a:off x="1835150" y="3860800"/>
            <a:ext cx="792163" cy="360363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en-US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740378" name="AutoShape 26"/>
          <p:cNvSpPr>
            <a:spLocks noChangeArrowheads="1"/>
          </p:cNvSpPr>
          <p:nvPr/>
        </p:nvSpPr>
        <p:spPr bwMode="auto">
          <a:xfrm>
            <a:off x="1908175" y="5661025"/>
            <a:ext cx="792163" cy="360363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0379" name="AutoShape 27"/>
          <p:cNvSpPr>
            <a:spLocks noChangeArrowheads="1"/>
          </p:cNvSpPr>
          <p:nvPr/>
        </p:nvSpPr>
        <p:spPr bwMode="auto">
          <a:xfrm>
            <a:off x="7451725" y="3860800"/>
            <a:ext cx="504825" cy="360363"/>
          </a:xfrm>
          <a:prstGeom prst="rightArrow">
            <a:avLst>
              <a:gd name="adj1" fmla="val 50000"/>
              <a:gd name="adj2" fmla="val 35022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0380" name="AutoShape 28"/>
          <p:cNvSpPr>
            <a:spLocks noChangeArrowheads="1"/>
          </p:cNvSpPr>
          <p:nvPr/>
        </p:nvSpPr>
        <p:spPr bwMode="auto">
          <a:xfrm rot="2326326">
            <a:off x="7451725" y="2205038"/>
            <a:ext cx="873125" cy="455612"/>
          </a:xfrm>
          <a:prstGeom prst="rightArrow">
            <a:avLst>
              <a:gd name="adj1" fmla="val 49778"/>
              <a:gd name="adj2" fmla="val 4800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0381" name="AutoShape 29"/>
          <p:cNvSpPr>
            <a:spLocks noChangeArrowheads="1"/>
          </p:cNvSpPr>
          <p:nvPr/>
        </p:nvSpPr>
        <p:spPr bwMode="auto">
          <a:xfrm rot="-2533165">
            <a:off x="7597775" y="5229225"/>
            <a:ext cx="1546225" cy="320675"/>
          </a:xfrm>
          <a:prstGeom prst="curvedUpArrow">
            <a:avLst>
              <a:gd name="adj1" fmla="val 96436"/>
              <a:gd name="adj2" fmla="val 192871"/>
              <a:gd name="adj3" fmla="val 3333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0382" name="WordArt 30"/>
          <p:cNvSpPr>
            <a:spLocks noChangeArrowheads="1" noChangeShapeType="1" noTextEdit="1"/>
          </p:cNvSpPr>
          <p:nvPr/>
        </p:nvSpPr>
        <p:spPr bwMode="auto">
          <a:xfrm rot="5400000">
            <a:off x="7834313" y="1751013"/>
            <a:ext cx="1181100" cy="36195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2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TARGET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403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403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4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4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4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40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40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4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74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4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74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4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4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4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4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740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40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740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1" dur="500"/>
                                        <p:tgtEl>
                                          <p:spTgt spid="740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6" dur="2000"/>
                                        <p:tgtEl>
                                          <p:spTgt spid="740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1" dur="2000"/>
                                        <p:tgtEl>
                                          <p:spTgt spid="74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40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40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2" dur="2000"/>
                                        <p:tgtEl>
                                          <p:spTgt spid="740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4" grpId="0" animBg="1"/>
      <p:bldP spid="740355" grpId="0"/>
      <p:bldP spid="740356" grpId="0" animBg="1"/>
      <p:bldP spid="740357" grpId="0" animBg="1"/>
      <p:bldP spid="740358" grpId="0" animBg="1"/>
      <p:bldP spid="740359" grpId="0"/>
      <p:bldP spid="740360" grpId="0" animBg="1"/>
      <p:bldP spid="740361" grpId="0" animBg="1"/>
      <p:bldP spid="740362" grpId="0" animBg="1"/>
      <p:bldP spid="740363" grpId="0" animBg="1"/>
      <p:bldP spid="740364" grpId="0" animBg="1"/>
      <p:bldP spid="740365" grpId="0" animBg="1"/>
      <p:bldP spid="740366" grpId="0" animBg="1"/>
      <p:bldP spid="740367" grpId="0" animBg="1"/>
      <p:bldP spid="740368" grpId="0" animBg="1"/>
      <p:bldP spid="740370" grpId="0" animBg="1"/>
      <p:bldP spid="740371" grpId="0"/>
      <p:bldP spid="740372" grpId="0" animBg="1"/>
      <p:bldP spid="740373" grpId="0" animBg="1"/>
      <p:bldP spid="740374" grpId="0" animBg="1"/>
      <p:bldP spid="740375" grpId="0" animBg="1"/>
      <p:bldP spid="740376" grpId="0" animBg="1"/>
      <p:bldP spid="740377" grpId="0" animBg="1"/>
      <p:bldP spid="740378" grpId="0" animBg="1"/>
      <p:bldP spid="740379" grpId="0" animBg="1"/>
      <p:bldP spid="740380" grpId="0" animBg="1"/>
      <p:bldP spid="740381" grpId="0" animBg="1"/>
      <p:bldP spid="7403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5EC7ACB-A9A5-4C16-AF40-250EB2440C24}" type="datetime1">
              <a:rPr lang="id-ID" smtClean="0"/>
              <a:pPr/>
              <a:t>18/09/2011</a:t>
            </a:fld>
            <a:endParaRPr lang="id-ID" smtClean="0"/>
          </a:p>
        </p:txBody>
      </p:sp>
      <p:sp>
        <p:nvSpPr>
          <p:cNvPr id="11878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d-ID" smtClean="0"/>
              <a:t>Sutara Hendrakusumaatmaja</a:t>
            </a:r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>
              <a:defRPr/>
            </a:pPr>
            <a:fld id="{A7596168-3296-480A-AA89-A9B352650040}" type="slidenum">
              <a:rPr lang="id-ID"/>
              <a:pPr lvl="1">
                <a:defRPr/>
              </a:pPr>
              <a:t>14</a:t>
            </a:fld>
            <a:endParaRPr lang="id-ID">
              <a:latin typeface="Times New Roman" pitchFamily="18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620713"/>
            <a:ext cx="3962400" cy="5761037"/>
          </a:xfrm>
          <a:prstGeom prst="rect">
            <a:avLst/>
          </a:prstGeom>
          <a:gradFill rotWithShape="0">
            <a:gsLst>
              <a:gs pos="0">
                <a:srgbClr val="FF99CC"/>
              </a:gs>
              <a:gs pos="50000">
                <a:schemeClr val="bg1"/>
              </a:gs>
              <a:gs pos="100000">
                <a:srgbClr val="FF99CC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defRPr/>
            </a:pPr>
            <a:r>
              <a:rPr kumimoji="0" lang="en-US" b="1"/>
              <a:t>TEKNOLOGI,  MODAL</a:t>
            </a:r>
            <a:endParaRPr kumimoji="0" lang="en-GB" b="1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539750" y="1196975"/>
            <a:ext cx="3276600" cy="2438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Ctr="1"/>
          <a:lstStyle/>
          <a:p>
            <a:pPr algn="ctr"/>
            <a:r>
              <a:rPr kumimoji="0" lang="en-US" sz="1600" b="1"/>
              <a:t>KELEMBAGAAN ORGANISASI,</a:t>
            </a:r>
          </a:p>
          <a:p>
            <a:pPr algn="ctr"/>
            <a:r>
              <a:rPr kumimoji="0" lang="en-US" sz="1600" b="1"/>
              <a:t>SARANA - PRASARANA</a:t>
            </a:r>
            <a:endParaRPr kumimoji="0" lang="en-GB" sz="1600" b="1"/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1547813" y="2205038"/>
            <a:ext cx="1371600" cy="838200"/>
          </a:xfrm>
          <a:prstGeom prst="ellipse">
            <a:avLst/>
          </a:prstGeom>
          <a:gradFill rotWithShape="0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sz="3200" b="1"/>
              <a:t>SDM</a:t>
            </a:r>
            <a:endParaRPr kumimoji="0" lang="en-GB" sz="3200" b="1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827088" y="1989138"/>
            <a:ext cx="2743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533400" y="4419600"/>
            <a:ext cx="3352800" cy="182880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id-ID" sz="1800" b="1"/>
          </a:p>
          <a:p>
            <a:pPr algn="ctr"/>
            <a:r>
              <a:rPr kumimoji="0" lang="en-US" sz="1800" b="1"/>
              <a:t>      </a:t>
            </a:r>
            <a:r>
              <a:rPr kumimoji="0" lang="en-US" sz="2800" b="1" u="sng"/>
              <a:t>SUMBERDAYA </a:t>
            </a:r>
            <a:endParaRPr kumimoji="0" lang="id-ID" sz="2800" b="1" u="sng"/>
          </a:p>
          <a:p>
            <a:pPr algn="ctr"/>
            <a:r>
              <a:rPr kumimoji="0" lang="en-US" sz="2800" b="1" u="sng"/>
              <a:t>ALAM</a:t>
            </a:r>
          </a:p>
          <a:p>
            <a:pPr algn="ctr"/>
            <a:endParaRPr kumimoji="0" lang="en-GB" sz="2800" b="1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2209800" y="3048000"/>
            <a:ext cx="0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228600" y="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sz="1800" b="1">
                <a:solidFill>
                  <a:srgbClr val="800000"/>
                </a:solidFill>
              </a:rPr>
              <a:t>SOSIAL BUDAYA (ETHNIC GROUP)</a:t>
            </a:r>
            <a:endParaRPr kumimoji="0" lang="en-GB" sz="1800" b="1">
              <a:solidFill>
                <a:srgbClr val="800000"/>
              </a:solidFill>
            </a:endParaRP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6096000" y="838200"/>
            <a:ext cx="2590800" cy="1676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sz="1800" b="1"/>
              <a:t>KEBERDAYAAN </a:t>
            </a:r>
          </a:p>
          <a:p>
            <a:pPr algn="ctr"/>
            <a:r>
              <a:rPr kumimoji="0" lang="en-US" sz="1800" b="1"/>
              <a:t>MASYARAKAT,</a:t>
            </a:r>
          </a:p>
          <a:p>
            <a:pPr algn="ctr"/>
            <a:r>
              <a:rPr kumimoji="0" lang="en-US" sz="1800" b="1"/>
              <a:t>ASPIRASI</a:t>
            </a:r>
          </a:p>
          <a:p>
            <a:pPr algn="ctr"/>
            <a:r>
              <a:rPr kumimoji="0" lang="en-US" sz="1400" b="1"/>
              <a:t>(CITA-CITA DAN HARAPAN)</a:t>
            </a:r>
            <a:endParaRPr kumimoji="0" lang="en-GB" sz="1400" b="1"/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6227763" y="4437063"/>
            <a:ext cx="2286000" cy="1600200"/>
          </a:xfrm>
          <a:prstGeom prst="octagon">
            <a:avLst>
              <a:gd name="adj" fmla="val 29287"/>
            </a:avLst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b="1"/>
              <a:t>TINGKAT</a:t>
            </a:r>
          </a:p>
          <a:p>
            <a:pPr algn="ctr"/>
            <a:r>
              <a:rPr kumimoji="0" lang="en-US" b="1"/>
              <a:t>HIDUP</a:t>
            </a:r>
            <a:endParaRPr kumimoji="0" lang="en-GB" b="1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3563938" y="1773238"/>
            <a:ext cx="2514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V="1">
            <a:off x="2971800" y="1981200"/>
            <a:ext cx="30480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2895600" y="2743200"/>
            <a:ext cx="3352800" cy="1981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3962400" y="5410200"/>
            <a:ext cx="2209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7391400" y="2590800"/>
            <a:ext cx="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3995738" y="6156325"/>
            <a:ext cx="4419600" cy="61555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1600" b="1" u="sng" dirty="0" err="1"/>
              <a:t>Gbr</a:t>
            </a:r>
            <a:r>
              <a:rPr kumimoji="0" lang="en-US" sz="1600" b="1" u="sng" dirty="0"/>
              <a:t> </a:t>
            </a:r>
            <a:r>
              <a:rPr kumimoji="0" lang="en-US" sz="1600" dirty="0"/>
              <a:t>.</a:t>
            </a:r>
            <a:r>
              <a:rPr kumimoji="0" lang="en-US" dirty="0"/>
              <a:t>  </a:t>
            </a:r>
            <a:r>
              <a:rPr kumimoji="0" lang="en-US" sz="1600" b="1" dirty="0" err="1"/>
              <a:t>Bagan</a:t>
            </a:r>
            <a:r>
              <a:rPr kumimoji="0" lang="en-US" sz="1600" b="1" dirty="0"/>
              <a:t> </a:t>
            </a:r>
            <a:r>
              <a:rPr kumimoji="0" lang="en-US" sz="1600" b="1" dirty="0" err="1"/>
              <a:t>Identifikasi</a:t>
            </a:r>
            <a:r>
              <a:rPr kumimoji="0" lang="en-US" sz="1600" b="1" dirty="0"/>
              <a:t> </a:t>
            </a:r>
            <a:r>
              <a:rPr kumimoji="0" lang="en-US" sz="1600" b="1" dirty="0" err="1"/>
              <a:t>Komponen-komponen</a:t>
            </a:r>
            <a:r>
              <a:rPr kumimoji="0" lang="en-US" sz="1600" b="1" dirty="0"/>
              <a:t>                                        </a:t>
            </a:r>
            <a:r>
              <a:rPr kumimoji="0" lang="en-US" sz="1600" b="1" dirty="0" err="1"/>
              <a:t>Dalam</a:t>
            </a:r>
            <a:r>
              <a:rPr kumimoji="0" lang="en-US" sz="1600" b="1" dirty="0"/>
              <a:t> </a:t>
            </a:r>
            <a:r>
              <a:rPr kumimoji="0" lang="id-ID" sz="1600" b="1" dirty="0" smtClean="0"/>
              <a:t>PB</a:t>
            </a:r>
            <a:endParaRPr kumimoji="0" lang="en-GB" sz="1600" b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1" grpId="0" animBg="1"/>
      <p:bldP spid="37892" grpId="0" animBg="1"/>
      <p:bldP spid="37893" grpId="0" animBg="1"/>
      <p:bldP spid="37894" grpId="0" animBg="1"/>
      <p:bldP spid="37895" grpId="0" animBg="1"/>
      <p:bldP spid="37896" grpId="0"/>
      <p:bldP spid="37897" grpId="0" animBg="1"/>
      <p:bldP spid="37898" grpId="0" animBg="1"/>
      <p:bldP spid="37899" grpId="0" animBg="1"/>
      <p:bldP spid="37900" grpId="0" animBg="1"/>
      <p:bldP spid="37901" grpId="0" animBg="1"/>
      <p:bldP spid="37902" grpId="0" animBg="1"/>
      <p:bldP spid="37903" grpId="0" animBg="1"/>
      <p:bldP spid="379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Oval 2"/>
          <p:cNvSpPr>
            <a:spLocks noChangeArrowheads="1"/>
          </p:cNvSpPr>
          <p:nvPr/>
        </p:nvSpPr>
        <p:spPr bwMode="auto">
          <a:xfrm>
            <a:off x="395288" y="2997200"/>
            <a:ext cx="1222375" cy="509588"/>
          </a:xfrm>
          <a:prstGeom prst="ellipse">
            <a:avLst/>
          </a:prstGeom>
          <a:gradFill rotWithShape="1">
            <a:gsLst>
              <a:gs pos="0">
                <a:srgbClr val="99CC00">
                  <a:alpha val="70000"/>
                </a:srgbClr>
              </a:gs>
              <a:gs pos="50000">
                <a:srgbClr val="FFFFFF"/>
              </a:gs>
              <a:gs pos="100000">
                <a:srgbClr val="99CC00">
                  <a:alpha val="70000"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id-ID" sz="1800" b="1">
                <a:solidFill>
                  <a:srgbClr val="FF3300"/>
                </a:solidFill>
                <a:latin typeface="Arial" charset="0"/>
              </a:rPr>
              <a:t>SDM</a:t>
            </a:r>
          </a:p>
        </p:txBody>
      </p:sp>
      <p:sp>
        <p:nvSpPr>
          <p:cNvPr id="743427" name="Text Box 3"/>
          <p:cNvSpPr txBox="1">
            <a:spLocks noChangeArrowheads="1"/>
          </p:cNvSpPr>
          <p:nvPr/>
        </p:nvSpPr>
        <p:spPr bwMode="auto">
          <a:xfrm>
            <a:off x="2124075" y="2852738"/>
            <a:ext cx="647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id-ID" sz="4400">
                <a:latin typeface="Arial" charset="0"/>
              </a:rPr>
              <a:t>+</a:t>
            </a:r>
          </a:p>
        </p:txBody>
      </p:sp>
      <p:sp>
        <p:nvSpPr>
          <p:cNvPr id="743428" name="AutoShape 4"/>
          <p:cNvSpPr>
            <a:spLocks noChangeArrowheads="1"/>
          </p:cNvSpPr>
          <p:nvPr/>
        </p:nvSpPr>
        <p:spPr bwMode="auto">
          <a:xfrm>
            <a:off x="3348038" y="2852738"/>
            <a:ext cx="1439862" cy="669925"/>
          </a:xfrm>
          <a:prstGeom prst="homePlate">
            <a:avLst>
              <a:gd name="adj" fmla="val 53732"/>
            </a:avLst>
          </a:prstGeom>
          <a:gradFill rotWithShape="1">
            <a:gsLst>
              <a:gs pos="0">
                <a:srgbClr val="FFFF00">
                  <a:alpha val="41000"/>
                </a:srgbClr>
              </a:gs>
              <a:gs pos="50000">
                <a:schemeClr val="bg1"/>
              </a:gs>
              <a:gs pos="100000">
                <a:srgbClr val="FFFF00">
                  <a:alpha val="41000"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id-ID" sz="1800" b="1">
                <a:latin typeface="Arial" charset="0"/>
              </a:rPr>
              <a:t>SDA; KAPITAL</a:t>
            </a:r>
          </a:p>
        </p:txBody>
      </p:sp>
      <p:sp>
        <p:nvSpPr>
          <p:cNvPr id="743429" name="Line 5"/>
          <p:cNvSpPr>
            <a:spLocks noChangeShapeType="1"/>
          </p:cNvSpPr>
          <p:nvPr/>
        </p:nvSpPr>
        <p:spPr bwMode="auto">
          <a:xfrm>
            <a:off x="4932363" y="3213100"/>
            <a:ext cx="2879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30" name="AutoShape 6"/>
          <p:cNvSpPr>
            <a:spLocks noChangeArrowheads="1"/>
          </p:cNvSpPr>
          <p:nvPr/>
        </p:nvSpPr>
        <p:spPr bwMode="auto">
          <a:xfrm rot="16200000">
            <a:off x="6878638" y="2994025"/>
            <a:ext cx="2397125" cy="530225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id-ID" sz="2000" b="1">
                <a:latin typeface="Arial" charset="0"/>
              </a:rPr>
              <a:t>TINGKAT HIDUP</a:t>
            </a:r>
          </a:p>
        </p:txBody>
      </p:sp>
      <p:sp>
        <p:nvSpPr>
          <p:cNvPr id="743431" name="Line 7"/>
          <p:cNvSpPr>
            <a:spLocks noChangeShapeType="1"/>
          </p:cNvSpPr>
          <p:nvPr/>
        </p:nvSpPr>
        <p:spPr bwMode="auto">
          <a:xfrm>
            <a:off x="1763713" y="393382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3432" name="AutoShape 8"/>
          <p:cNvSpPr>
            <a:spLocks noChangeArrowheads="1"/>
          </p:cNvSpPr>
          <p:nvPr/>
        </p:nvSpPr>
        <p:spPr bwMode="auto">
          <a:xfrm flipH="1">
            <a:off x="2339975" y="3933825"/>
            <a:ext cx="215900" cy="503238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3433" name="Text Box 9"/>
          <p:cNvSpPr txBox="1">
            <a:spLocks noChangeArrowheads="1"/>
          </p:cNvSpPr>
          <p:nvPr/>
        </p:nvSpPr>
        <p:spPr bwMode="auto">
          <a:xfrm>
            <a:off x="1619250" y="4581525"/>
            <a:ext cx="20875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100000"/>
              </a:spcBef>
            </a:pPr>
            <a:r>
              <a:rPr kumimoji="0" lang="id-ID" sz="1800" b="1">
                <a:latin typeface="Arial" charset="0"/>
              </a:rPr>
              <a:t>Interaksi harus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id-ID" sz="1800" b="1">
                <a:latin typeface="Arial" charset="0"/>
              </a:rPr>
              <a:t>Efektif &amp; Efisien</a:t>
            </a:r>
          </a:p>
        </p:txBody>
      </p:sp>
      <p:sp>
        <p:nvSpPr>
          <p:cNvPr id="743434" name="Line 10"/>
          <p:cNvSpPr>
            <a:spLocks noChangeShapeType="1"/>
          </p:cNvSpPr>
          <p:nvPr/>
        </p:nvSpPr>
        <p:spPr bwMode="auto">
          <a:xfrm>
            <a:off x="1763713" y="2565400"/>
            <a:ext cx="1223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3435" name="AutoShape 11"/>
          <p:cNvSpPr>
            <a:spLocks noChangeArrowheads="1"/>
          </p:cNvSpPr>
          <p:nvPr/>
        </p:nvSpPr>
        <p:spPr bwMode="auto">
          <a:xfrm flipH="1">
            <a:off x="2268538" y="1773238"/>
            <a:ext cx="215900" cy="792162"/>
          </a:xfrm>
          <a:prstGeom prst="up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3436" name="Line 12"/>
          <p:cNvSpPr>
            <a:spLocks noChangeShapeType="1"/>
          </p:cNvSpPr>
          <p:nvPr/>
        </p:nvSpPr>
        <p:spPr bwMode="auto">
          <a:xfrm>
            <a:off x="2987675" y="2565400"/>
            <a:ext cx="2159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3437" name="Line 13"/>
          <p:cNvSpPr>
            <a:spLocks noChangeShapeType="1"/>
          </p:cNvSpPr>
          <p:nvPr/>
        </p:nvSpPr>
        <p:spPr bwMode="auto">
          <a:xfrm>
            <a:off x="1547813" y="3716338"/>
            <a:ext cx="215900" cy="214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3438" name="Line 14"/>
          <p:cNvSpPr>
            <a:spLocks noChangeShapeType="1"/>
          </p:cNvSpPr>
          <p:nvPr/>
        </p:nvSpPr>
        <p:spPr bwMode="auto">
          <a:xfrm flipV="1">
            <a:off x="3059113" y="3716338"/>
            <a:ext cx="217487" cy="217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3439" name="Line 15"/>
          <p:cNvSpPr>
            <a:spLocks noChangeShapeType="1"/>
          </p:cNvSpPr>
          <p:nvPr/>
        </p:nvSpPr>
        <p:spPr bwMode="auto">
          <a:xfrm flipV="1">
            <a:off x="1547813" y="2565400"/>
            <a:ext cx="2159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3440" name="Text Box 16"/>
          <p:cNvSpPr txBox="1">
            <a:spLocks noChangeArrowheads="1"/>
          </p:cNvSpPr>
          <p:nvPr/>
        </p:nvSpPr>
        <p:spPr bwMode="auto">
          <a:xfrm rot="16200000">
            <a:off x="87313" y="4960938"/>
            <a:ext cx="1727200" cy="679450"/>
          </a:xfrm>
          <a:prstGeom prst="rect">
            <a:avLst/>
          </a:prstGeom>
          <a:gradFill rotWithShape="1">
            <a:gsLst>
              <a:gs pos="0">
                <a:srgbClr val="669900"/>
              </a:gs>
              <a:gs pos="50000">
                <a:schemeClr val="bg2">
                  <a:alpha val="75000"/>
                </a:schemeClr>
              </a:gs>
              <a:gs pos="100000">
                <a:srgbClr val="669900"/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id-ID" sz="1800" b="1">
                <a:latin typeface="Arial" charset="0"/>
              </a:rPr>
              <a:t>Peningkatan Kualitas SDM</a:t>
            </a:r>
          </a:p>
        </p:txBody>
      </p:sp>
      <p:sp>
        <p:nvSpPr>
          <p:cNvPr id="743441" name="Text Box 17"/>
          <p:cNvSpPr txBox="1">
            <a:spLocks noChangeArrowheads="1"/>
          </p:cNvSpPr>
          <p:nvPr/>
        </p:nvSpPr>
        <p:spPr bwMode="auto">
          <a:xfrm>
            <a:off x="1979613" y="5445125"/>
            <a:ext cx="2520950" cy="679450"/>
          </a:xfrm>
          <a:prstGeom prst="rect">
            <a:avLst/>
          </a:prstGeom>
          <a:gradFill rotWithShape="1">
            <a:gsLst>
              <a:gs pos="0">
                <a:schemeClr val="bg1">
                  <a:alpha val="25000"/>
                </a:schemeClr>
              </a:gs>
              <a:gs pos="50000">
                <a:schemeClr val="hlink">
                  <a:alpha val="64999"/>
                </a:schemeClr>
              </a:gs>
              <a:gs pos="100000">
                <a:schemeClr val="bg1">
                  <a:alpha val="25000"/>
                </a:scheme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id-ID" sz="1800" b="1">
                <a:latin typeface="Arial" charset="0"/>
              </a:rPr>
              <a:t>Pendidikan (Formal &amp; Informal)</a:t>
            </a:r>
          </a:p>
        </p:txBody>
      </p:sp>
      <p:sp>
        <p:nvSpPr>
          <p:cNvPr id="743442" name="Line 18"/>
          <p:cNvSpPr>
            <a:spLocks noChangeShapeType="1"/>
          </p:cNvSpPr>
          <p:nvPr/>
        </p:nvSpPr>
        <p:spPr bwMode="auto">
          <a:xfrm flipH="1">
            <a:off x="1258888" y="5805488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43" name="Line 19"/>
          <p:cNvSpPr>
            <a:spLocks noChangeShapeType="1"/>
          </p:cNvSpPr>
          <p:nvPr/>
        </p:nvSpPr>
        <p:spPr bwMode="auto">
          <a:xfrm flipV="1">
            <a:off x="971550" y="3500438"/>
            <a:ext cx="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44" name="Line 20"/>
          <p:cNvSpPr>
            <a:spLocks noChangeShapeType="1"/>
          </p:cNvSpPr>
          <p:nvPr/>
        </p:nvSpPr>
        <p:spPr bwMode="auto">
          <a:xfrm>
            <a:off x="250825" y="1989138"/>
            <a:ext cx="0" cy="4535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3445" name="Line 21"/>
          <p:cNvSpPr>
            <a:spLocks noChangeShapeType="1"/>
          </p:cNvSpPr>
          <p:nvPr/>
        </p:nvSpPr>
        <p:spPr bwMode="auto">
          <a:xfrm>
            <a:off x="250825" y="6524625"/>
            <a:ext cx="2952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3446" name="Line 22"/>
          <p:cNvSpPr>
            <a:spLocks noChangeShapeType="1"/>
          </p:cNvSpPr>
          <p:nvPr/>
        </p:nvSpPr>
        <p:spPr bwMode="auto">
          <a:xfrm>
            <a:off x="3203575" y="6165850"/>
            <a:ext cx="0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3447" name="AutoShape 23"/>
          <p:cNvSpPr>
            <a:spLocks noChangeArrowheads="1"/>
          </p:cNvSpPr>
          <p:nvPr/>
        </p:nvSpPr>
        <p:spPr bwMode="auto">
          <a:xfrm>
            <a:off x="250825" y="981075"/>
            <a:ext cx="1370013" cy="73977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800" b="1">
                <a:latin typeface="Arial" charset="0"/>
              </a:rPr>
              <a:t>Teknologi Produksi</a:t>
            </a:r>
          </a:p>
        </p:txBody>
      </p:sp>
      <p:sp>
        <p:nvSpPr>
          <p:cNvPr id="743448" name="AutoShape 24"/>
          <p:cNvSpPr>
            <a:spLocks noChangeArrowheads="1"/>
          </p:cNvSpPr>
          <p:nvPr/>
        </p:nvSpPr>
        <p:spPr bwMode="auto">
          <a:xfrm>
            <a:off x="1979613" y="981075"/>
            <a:ext cx="1439862" cy="679450"/>
          </a:xfrm>
          <a:prstGeom prst="homePlate">
            <a:avLst>
              <a:gd name="adj" fmla="val 52979"/>
            </a:avLst>
          </a:prstGeom>
          <a:gradFill rotWithShape="1">
            <a:gsLst>
              <a:gs pos="0">
                <a:srgbClr val="99CC00">
                  <a:alpha val="23000"/>
                </a:srgbClr>
              </a:gs>
              <a:gs pos="50000">
                <a:schemeClr val="tx1"/>
              </a:gs>
              <a:gs pos="100000">
                <a:srgbClr val="99CC00">
                  <a:alpha val="23000"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id-ID" sz="1800" b="1">
                <a:solidFill>
                  <a:srgbClr val="FF3300"/>
                </a:solidFill>
                <a:latin typeface="Arial" charset="0"/>
              </a:rPr>
              <a:t>Proses Produksi</a:t>
            </a:r>
          </a:p>
        </p:txBody>
      </p:sp>
      <p:sp>
        <p:nvSpPr>
          <p:cNvPr id="743449" name="Text Box 25"/>
          <p:cNvSpPr txBox="1">
            <a:spLocks noChangeArrowheads="1"/>
          </p:cNvSpPr>
          <p:nvPr/>
        </p:nvSpPr>
        <p:spPr bwMode="auto">
          <a:xfrm>
            <a:off x="971550" y="260350"/>
            <a:ext cx="1584325" cy="404813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800" b="1">
                <a:latin typeface="Arial" charset="0"/>
              </a:rPr>
              <a:t>Pasar Input</a:t>
            </a:r>
          </a:p>
        </p:txBody>
      </p:sp>
      <p:sp>
        <p:nvSpPr>
          <p:cNvPr id="743450" name="Line 26"/>
          <p:cNvSpPr>
            <a:spLocks noChangeShapeType="1"/>
          </p:cNvSpPr>
          <p:nvPr/>
        </p:nvSpPr>
        <p:spPr bwMode="auto">
          <a:xfrm>
            <a:off x="1619250" y="1341438"/>
            <a:ext cx="360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51" name="Line 27"/>
          <p:cNvSpPr>
            <a:spLocks noChangeShapeType="1"/>
          </p:cNvSpPr>
          <p:nvPr/>
        </p:nvSpPr>
        <p:spPr bwMode="auto">
          <a:xfrm>
            <a:off x="1763713" y="692150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52" name="AutoShape 28"/>
          <p:cNvSpPr>
            <a:spLocks noChangeArrowheads="1"/>
          </p:cNvSpPr>
          <p:nvPr/>
        </p:nvSpPr>
        <p:spPr bwMode="auto">
          <a:xfrm>
            <a:off x="611188" y="1916113"/>
            <a:ext cx="1422400" cy="534987"/>
          </a:xfrm>
          <a:prstGeom prst="roundRect">
            <a:avLst>
              <a:gd name="adj" fmla="val 16667"/>
            </a:avLst>
          </a:prstGeom>
          <a:solidFill>
            <a:schemeClr val="accent1">
              <a:alpha val="4196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35000"/>
              </a:spcBef>
            </a:pPr>
            <a:r>
              <a:rPr kumimoji="0" lang="id-ID" sz="1800" b="1">
                <a:latin typeface="Arial" charset="0"/>
              </a:rPr>
              <a:t>Pemilihan</a:t>
            </a:r>
          </a:p>
          <a:p>
            <a:pPr>
              <a:lnSpc>
                <a:spcPct val="50000"/>
              </a:lnSpc>
              <a:spcBef>
                <a:spcPct val="35000"/>
              </a:spcBef>
            </a:pPr>
            <a:r>
              <a:rPr kumimoji="0" lang="id-ID" sz="1800" b="1">
                <a:latin typeface="Arial" charset="0"/>
              </a:rPr>
              <a:t>Teknologi</a:t>
            </a:r>
          </a:p>
        </p:txBody>
      </p:sp>
      <p:sp>
        <p:nvSpPr>
          <p:cNvPr id="743453" name="Line 29"/>
          <p:cNvSpPr>
            <a:spLocks noChangeShapeType="1"/>
          </p:cNvSpPr>
          <p:nvPr/>
        </p:nvSpPr>
        <p:spPr bwMode="auto">
          <a:xfrm flipV="1">
            <a:off x="1763713" y="1341438"/>
            <a:ext cx="0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54" name="Line 30"/>
          <p:cNvSpPr>
            <a:spLocks noChangeShapeType="1"/>
          </p:cNvSpPr>
          <p:nvPr/>
        </p:nvSpPr>
        <p:spPr bwMode="auto">
          <a:xfrm flipV="1">
            <a:off x="250825" y="1773238"/>
            <a:ext cx="21748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55" name="Text Box 31"/>
          <p:cNvSpPr txBox="1">
            <a:spLocks noChangeArrowheads="1"/>
          </p:cNvSpPr>
          <p:nvPr/>
        </p:nvSpPr>
        <p:spPr bwMode="auto">
          <a:xfrm>
            <a:off x="4356100" y="1125538"/>
            <a:ext cx="1439863" cy="395287"/>
          </a:xfrm>
          <a:prstGeom prst="rect">
            <a:avLst/>
          </a:prstGeom>
          <a:gradFill rotWithShape="1">
            <a:gsLst>
              <a:gs pos="0">
                <a:srgbClr val="FFFFFF">
                  <a:alpha val="22000"/>
                </a:srgbClr>
              </a:gs>
              <a:gs pos="50000">
                <a:schemeClr val="accent2">
                  <a:alpha val="46001"/>
                </a:schemeClr>
              </a:gs>
              <a:gs pos="100000">
                <a:srgbClr val="FFFFFF">
                  <a:alpha val="22000"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id-ID" sz="1800" b="1">
                <a:latin typeface="Arial" charset="0"/>
              </a:rPr>
              <a:t>Produk (Q)</a:t>
            </a:r>
          </a:p>
        </p:txBody>
      </p:sp>
      <p:sp>
        <p:nvSpPr>
          <p:cNvPr id="743456" name="Oval 32"/>
          <p:cNvSpPr>
            <a:spLocks noChangeArrowheads="1"/>
          </p:cNvSpPr>
          <p:nvPr/>
        </p:nvSpPr>
        <p:spPr bwMode="auto">
          <a:xfrm>
            <a:off x="6888163" y="858838"/>
            <a:ext cx="2076450" cy="822325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50000">
                <a:srgbClr val="FFFFFF"/>
              </a:gs>
              <a:gs pos="100000">
                <a:srgbClr val="FFFF66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600" b="1">
                <a:solidFill>
                  <a:srgbClr val="FF3300"/>
                </a:solidFill>
                <a:latin typeface="Arial" charset="0"/>
              </a:rPr>
              <a:t>Penerimaan (R = Pq . Q)</a:t>
            </a:r>
          </a:p>
        </p:txBody>
      </p:sp>
      <p:sp>
        <p:nvSpPr>
          <p:cNvPr id="743457" name="AutoShape 33"/>
          <p:cNvSpPr>
            <a:spLocks noChangeArrowheads="1"/>
          </p:cNvSpPr>
          <p:nvPr/>
        </p:nvSpPr>
        <p:spPr bwMode="auto">
          <a:xfrm rot="-5400000">
            <a:off x="7617619" y="5280819"/>
            <a:ext cx="1808163" cy="841375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66990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800" b="1">
                <a:latin typeface="Arial" charset="0"/>
              </a:rPr>
              <a:t>Pendapatan (R-C) </a:t>
            </a:r>
          </a:p>
        </p:txBody>
      </p:sp>
      <p:sp>
        <p:nvSpPr>
          <p:cNvPr id="743458" name="Line 34"/>
          <p:cNvSpPr>
            <a:spLocks noChangeShapeType="1"/>
          </p:cNvSpPr>
          <p:nvPr/>
        </p:nvSpPr>
        <p:spPr bwMode="auto">
          <a:xfrm>
            <a:off x="3492500" y="1341438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59" name="Line 35"/>
          <p:cNvSpPr>
            <a:spLocks noChangeShapeType="1"/>
          </p:cNvSpPr>
          <p:nvPr/>
        </p:nvSpPr>
        <p:spPr bwMode="auto">
          <a:xfrm flipV="1">
            <a:off x="5795963" y="1341438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60" name="AutoShape 36"/>
          <p:cNvSpPr>
            <a:spLocks noChangeArrowheads="1"/>
          </p:cNvSpPr>
          <p:nvPr/>
        </p:nvSpPr>
        <p:spPr bwMode="auto">
          <a:xfrm>
            <a:off x="5076825" y="3703638"/>
            <a:ext cx="1689100" cy="481012"/>
          </a:xfrm>
          <a:prstGeom prst="pentagon">
            <a:avLst/>
          </a:prstGeom>
          <a:gradFill rotWithShape="1">
            <a:gsLst>
              <a:gs pos="0">
                <a:srgbClr val="99CC00">
                  <a:alpha val="73000"/>
                </a:srgbClr>
              </a:gs>
              <a:gs pos="50000">
                <a:srgbClr val="FFFFFF"/>
              </a:gs>
              <a:gs pos="100000">
                <a:srgbClr val="99CC00">
                  <a:alpha val="73000"/>
                </a:srgbClr>
              </a:gs>
            </a:gsLst>
            <a:lin ang="5400000" scaled="1"/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id-ID" sz="1800" b="1">
                <a:solidFill>
                  <a:srgbClr val="FF3300"/>
                </a:solidFill>
                <a:latin typeface="Arial" charset="0"/>
              </a:rPr>
              <a:t>Aspirasi</a:t>
            </a:r>
          </a:p>
        </p:txBody>
      </p:sp>
      <p:sp>
        <p:nvSpPr>
          <p:cNvPr id="743461" name="Line 37"/>
          <p:cNvSpPr>
            <a:spLocks noChangeShapeType="1"/>
          </p:cNvSpPr>
          <p:nvPr/>
        </p:nvSpPr>
        <p:spPr bwMode="auto">
          <a:xfrm flipV="1">
            <a:off x="5940425" y="3284538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62" name="Line 38"/>
          <p:cNvSpPr>
            <a:spLocks noChangeShapeType="1"/>
          </p:cNvSpPr>
          <p:nvPr/>
        </p:nvSpPr>
        <p:spPr bwMode="auto">
          <a:xfrm>
            <a:off x="8893175" y="1484313"/>
            <a:ext cx="0" cy="3384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63" name="Line 39"/>
          <p:cNvSpPr>
            <a:spLocks noChangeShapeType="1"/>
          </p:cNvSpPr>
          <p:nvPr/>
        </p:nvSpPr>
        <p:spPr bwMode="auto">
          <a:xfrm flipH="1" flipV="1">
            <a:off x="7956550" y="4508500"/>
            <a:ext cx="288925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64" name="Text Box 40"/>
          <p:cNvSpPr txBox="1">
            <a:spLocks noChangeArrowheads="1"/>
          </p:cNvSpPr>
          <p:nvPr/>
        </p:nvSpPr>
        <p:spPr bwMode="auto">
          <a:xfrm>
            <a:off x="5219700" y="260350"/>
            <a:ext cx="1800225" cy="40481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800" b="1">
                <a:latin typeface="Arial" charset="0"/>
              </a:rPr>
              <a:t>Pasar Produk</a:t>
            </a:r>
          </a:p>
        </p:txBody>
      </p:sp>
      <p:sp>
        <p:nvSpPr>
          <p:cNvPr id="743465" name="Line 41"/>
          <p:cNvSpPr>
            <a:spLocks noChangeShapeType="1"/>
          </p:cNvSpPr>
          <p:nvPr/>
        </p:nvSpPr>
        <p:spPr bwMode="auto">
          <a:xfrm>
            <a:off x="6156325" y="692150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66" name="Oval 42"/>
          <p:cNvSpPr>
            <a:spLocks noChangeArrowheads="1"/>
          </p:cNvSpPr>
          <p:nvPr/>
        </p:nvSpPr>
        <p:spPr bwMode="auto">
          <a:xfrm>
            <a:off x="2916238" y="146050"/>
            <a:ext cx="2008187" cy="822325"/>
          </a:xfrm>
          <a:prstGeom prst="ellipse">
            <a:avLst/>
          </a:prstGeom>
          <a:solidFill>
            <a:schemeClr val="hlink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600" b="1">
                <a:latin typeface="Arial" charset="0"/>
              </a:rPr>
              <a:t>Biaya Prod. (C = Px . X)</a:t>
            </a:r>
          </a:p>
        </p:txBody>
      </p:sp>
      <p:sp>
        <p:nvSpPr>
          <p:cNvPr id="743467" name="Line 43"/>
          <p:cNvSpPr>
            <a:spLocks noChangeShapeType="1"/>
          </p:cNvSpPr>
          <p:nvPr/>
        </p:nvSpPr>
        <p:spPr bwMode="auto">
          <a:xfrm flipV="1">
            <a:off x="2484438" y="765175"/>
            <a:ext cx="4318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3468" name="Text Box 44"/>
          <p:cNvSpPr txBox="1">
            <a:spLocks noChangeArrowheads="1"/>
          </p:cNvSpPr>
          <p:nvPr/>
        </p:nvSpPr>
        <p:spPr bwMode="auto">
          <a:xfrm>
            <a:off x="4787900" y="4437063"/>
            <a:ext cx="2374900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id-ID" sz="1800" b="1" i="1">
                <a:latin typeface="Arial" charset="0"/>
              </a:rPr>
              <a:t>Px = Harga Input</a:t>
            </a:r>
          </a:p>
          <a:p>
            <a:pPr>
              <a:spcBef>
                <a:spcPct val="50000"/>
              </a:spcBef>
            </a:pPr>
            <a:r>
              <a:rPr kumimoji="0" lang="id-ID" sz="1800" b="1" i="1">
                <a:latin typeface="Arial" charset="0"/>
              </a:rPr>
              <a:t>Pq = Harga Produk</a:t>
            </a:r>
          </a:p>
          <a:p>
            <a:pPr>
              <a:spcBef>
                <a:spcPct val="50000"/>
              </a:spcBef>
            </a:pPr>
            <a:r>
              <a:rPr kumimoji="0" lang="id-ID" sz="1800" b="1" i="1">
                <a:latin typeface="Arial" charset="0"/>
              </a:rPr>
              <a:t>X   = Input</a:t>
            </a:r>
          </a:p>
          <a:p>
            <a:pPr>
              <a:spcBef>
                <a:spcPct val="50000"/>
              </a:spcBef>
            </a:pPr>
            <a:r>
              <a:rPr kumimoji="0" lang="id-ID" sz="1800" b="1" i="1">
                <a:latin typeface="Arial" charset="0"/>
              </a:rPr>
              <a:t>Q  = Produksi</a:t>
            </a:r>
          </a:p>
        </p:txBody>
      </p:sp>
      <p:sp>
        <p:nvSpPr>
          <p:cNvPr id="743469" name="AutoShape 45"/>
          <p:cNvSpPr>
            <a:spLocks noGrp="1" noChangeArrowheads="1"/>
          </p:cNvSpPr>
          <p:nvPr>
            <p:ph type="title"/>
          </p:nvPr>
        </p:nvSpPr>
        <p:spPr>
          <a:xfrm>
            <a:off x="4643438" y="6308725"/>
            <a:ext cx="3241675" cy="288925"/>
          </a:xfrm>
          <a:prstGeom prst="plaque">
            <a:avLst>
              <a:gd name="adj" fmla="val 16667"/>
            </a:avLst>
          </a:prstGeom>
          <a:solidFill>
            <a:srgbClr val="669900"/>
          </a:solidFill>
        </p:spPr>
        <p:txBody>
          <a:bodyPr/>
          <a:lstStyle/>
          <a:p>
            <a:pPr algn="ctr" eaLnBrk="1" hangingPunct="1"/>
            <a:r>
              <a:rPr lang="id-ID" sz="2100" b="1" smtClean="0">
                <a:solidFill>
                  <a:schemeClr val="tx1"/>
                </a:solidFill>
              </a:rPr>
              <a:t>Hubungan SDM - SDA</a:t>
            </a:r>
          </a:p>
        </p:txBody>
      </p:sp>
      <p:sp>
        <p:nvSpPr>
          <p:cNvPr id="743470" name="Line 46"/>
          <p:cNvSpPr>
            <a:spLocks noChangeShapeType="1"/>
          </p:cNvSpPr>
          <p:nvPr/>
        </p:nvSpPr>
        <p:spPr bwMode="auto">
          <a:xfrm flipH="1">
            <a:off x="6804025" y="3429000"/>
            <a:ext cx="10080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43471" name="Text Box 47"/>
          <p:cNvSpPr txBox="1">
            <a:spLocks noChangeArrowheads="1"/>
          </p:cNvSpPr>
          <p:nvPr/>
        </p:nvSpPr>
        <p:spPr bwMode="auto">
          <a:xfrm>
            <a:off x="3924300" y="1916113"/>
            <a:ext cx="2232025" cy="669925"/>
          </a:xfrm>
          <a:prstGeom prst="rect">
            <a:avLst/>
          </a:prstGeom>
          <a:gradFill rotWithShape="1">
            <a:gsLst>
              <a:gs pos="0">
                <a:schemeClr val="bg2">
                  <a:alpha val="46001"/>
                </a:schemeClr>
              </a:gs>
              <a:gs pos="50000">
                <a:schemeClr val="bg1"/>
              </a:gs>
              <a:gs pos="100000">
                <a:schemeClr val="bg2">
                  <a:alpha val="46001"/>
                </a:schemeClr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d-ID" sz="1800" b="1">
                <a:latin typeface="Arial" charset="0"/>
              </a:rPr>
              <a:t>Pengolahan Hasil/ Pasca Panen</a:t>
            </a:r>
          </a:p>
        </p:txBody>
      </p:sp>
      <p:sp>
        <p:nvSpPr>
          <p:cNvPr id="743472" name="Line 48"/>
          <p:cNvSpPr>
            <a:spLocks noChangeShapeType="1"/>
          </p:cNvSpPr>
          <p:nvPr/>
        </p:nvSpPr>
        <p:spPr bwMode="auto">
          <a:xfrm>
            <a:off x="5076825" y="1557338"/>
            <a:ext cx="0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43473" name="Line 49"/>
          <p:cNvSpPr>
            <a:spLocks noChangeShapeType="1"/>
          </p:cNvSpPr>
          <p:nvPr/>
        </p:nvSpPr>
        <p:spPr bwMode="auto">
          <a:xfrm flipV="1">
            <a:off x="6156325" y="1557338"/>
            <a:ext cx="792163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43474" name="Text Box 50"/>
          <p:cNvSpPr txBox="1">
            <a:spLocks noChangeArrowheads="1"/>
          </p:cNvSpPr>
          <p:nvPr/>
        </p:nvSpPr>
        <p:spPr bwMode="auto">
          <a:xfrm rot="-2442686">
            <a:off x="2555875" y="1844675"/>
            <a:ext cx="1295400" cy="366713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1800" b="1">
                <a:solidFill>
                  <a:schemeClr val="bg2"/>
                </a:solidFill>
                <a:latin typeface="Arial" charset="0"/>
              </a:rPr>
              <a:t>Teknologi</a:t>
            </a:r>
          </a:p>
        </p:txBody>
      </p:sp>
      <p:sp>
        <p:nvSpPr>
          <p:cNvPr id="743475" name="Line 51"/>
          <p:cNvSpPr>
            <a:spLocks noChangeShapeType="1"/>
          </p:cNvSpPr>
          <p:nvPr/>
        </p:nvSpPr>
        <p:spPr bwMode="auto">
          <a:xfrm>
            <a:off x="3203575" y="2205038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43476" name="Text Box 52"/>
          <p:cNvSpPr txBox="1">
            <a:spLocks noChangeArrowheads="1"/>
          </p:cNvSpPr>
          <p:nvPr/>
        </p:nvSpPr>
        <p:spPr bwMode="auto">
          <a:xfrm>
            <a:off x="6443663" y="2276475"/>
            <a:ext cx="1008062" cy="669925"/>
          </a:xfrm>
          <a:prstGeom prst="rect">
            <a:avLst/>
          </a:prstGeom>
          <a:gradFill rotWithShape="1">
            <a:gsLst>
              <a:gs pos="0">
                <a:srgbClr val="99CC00">
                  <a:alpha val="46001"/>
                </a:srgbClr>
              </a:gs>
              <a:gs pos="50000">
                <a:schemeClr val="bg2"/>
              </a:gs>
              <a:gs pos="100000">
                <a:srgbClr val="99CC00">
                  <a:alpha val="46001"/>
                </a:srgbClr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d-ID" sz="1800" b="1">
                <a:latin typeface="Arial" charset="0"/>
              </a:rPr>
              <a:t>Pasar Produk</a:t>
            </a:r>
          </a:p>
        </p:txBody>
      </p:sp>
      <p:sp>
        <p:nvSpPr>
          <p:cNvPr id="743477" name="Line 53"/>
          <p:cNvSpPr>
            <a:spLocks noChangeShapeType="1"/>
          </p:cNvSpPr>
          <p:nvPr/>
        </p:nvSpPr>
        <p:spPr bwMode="auto">
          <a:xfrm flipH="1" flipV="1">
            <a:off x="6659563" y="1844675"/>
            <a:ext cx="288925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43478" name="Line 54"/>
          <p:cNvSpPr>
            <a:spLocks noChangeShapeType="1"/>
          </p:cNvSpPr>
          <p:nvPr/>
        </p:nvSpPr>
        <p:spPr bwMode="auto">
          <a:xfrm flipV="1">
            <a:off x="8215338" y="2143116"/>
            <a:ext cx="0" cy="863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PubTriangle"/>
          <p:cNvSpPr>
            <a:spLocks noEditPoints="1" noChangeArrowheads="1"/>
          </p:cNvSpPr>
          <p:nvPr/>
        </p:nvSpPr>
        <p:spPr bwMode="auto">
          <a:xfrm rot="8044249">
            <a:off x="8234267" y="136145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434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434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434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43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43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43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43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74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74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43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3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4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3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4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4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4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4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4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43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43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43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43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4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1000"/>
                                        <p:tgtEl>
                                          <p:spTgt spid="74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43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743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4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743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743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4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43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4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4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1000"/>
                                        <p:tgtEl>
                                          <p:spTgt spid="74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4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4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74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4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1000"/>
                                        <p:tgtEl>
                                          <p:spTgt spid="74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1000"/>
                                        <p:tgtEl>
                                          <p:spTgt spid="74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743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743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743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743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5" dur="1000"/>
                                        <p:tgtEl>
                                          <p:spTgt spid="743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8" dur="1000"/>
                                        <p:tgtEl>
                                          <p:spTgt spid="74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74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74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7" dur="1000"/>
                                        <p:tgtEl>
                                          <p:spTgt spid="74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743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743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1000"/>
                                        <p:tgtEl>
                                          <p:spTgt spid="74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74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74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5" dur="1000"/>
                                        <p:tgtEl>
                                          <p:spTgt spid="74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1000"/>
                                        <p:tgtEl>
                                          <p:spTgt spid="74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743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743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743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743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3" dur="1000"/>
                                        <p:tgtEl>
                                          <p:spTgt spid="74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8" dur="1000"/>
                                        <p:tgtEl>
                                          <p:spTgt spid="74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743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743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743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743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1000"/>
                                        <p:tgtEl>
                                          <p:spTgt spid="74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1000" fill="hold"/>
                                        <p:tgtEl>
                                          <p:spTgt spid="743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74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743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743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6" dur="1000"/>
                                        <p:tgtEl>
                                          <p:spTgt spid="74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1000" fill="hold"/>
                                        <p:tgtEl>
                                          <p:spTgt spid="743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1000" fill="hold"/>
                                        <p:tgtEl>
                                          <p:spTgt spid="743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7" dur="1000"/>
                                        <p:tgtEl>
                                          <p:spTgt spid="74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743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1000" fill="hold"/>
                                        <p:tgtEl>
                                          <p:spTgt spid="743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43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743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74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3427" grpId="0"/>
      <p:bldP spid="743429" grpId="0" animBg="1"/>
      <p:bldP spid="743430" grpId="0" animBg="1"/>
      <p:bldP spid="743431" grpId="0" animBg="1"/>
      <p:bldP spid="743432" grpId="0" animBg="1"/>
      <p:bldP spid="743433" grpId="0"/>
      <p:bldP spid="743434" grpId="0" animBg="1"/>
      <p:bldP spid="743435" grpId="0" animBg="1"/>
      <p:bldP spid="743436" grpId="0" animBg="1"/>
      <p:bldP spid="743437" grpId="0" animBg="1"/>
      <p:bldP spid="743438" grpId="0" animBg="1"/>
      <p:bldP spid="743439" grpId="0" animBg="1"/>
      <p:bldP spid="743441" grpId="0" animBg="1"/>
      <p:bldP spid="743442" grpId="0" animBg="1"/>
      <p:bldP spid="743443" grpId="0" animBg="1"/>
      <p:bldP spid="743444" grpId="0" animBg="1"/>
      <p:bldP spid="743445" grpId="0" animBg="1"/>
      <p:bldP spid="743446" grpId="0" animBg="1"/>
      <p:bldP spid="743447" grpId="0" animBg="1"/>
      <p:bldP spid="743449" grpId="0" animBg="1"/>
      <p:bldP spid="743450" grpId="0" animBg="1"/>
      <p:bldP spid="743451" grpId="0" animBg="1"/>
      <p:bldP spid="743452" grpId="0" animBg="1"/>
      <p:bldP spid="743453" grpId="0" animBg="1"/>
      <p:bldP spid="743454" grpId="0" animBg="1"/>
      <p:bldP spid="743456" grpId="0" animBg="1"/>
      <p:bldP spid="743457" grpId="0" animBg="1"/>
      <p:bldP spid="743458" grpId="0" animBg="1"/>
      <p:bldP spid="743459" grpId="0" animBg="1"/>
      <p:bldP spid="743461" grpId="0" animBg="1"/>
      <p:bldP spid="743462" grpId="0" animBg="1"/>
      <p:bldP spid="743463" grpId="0" animBg="1"/>
      <p:bldP spid="743464" grpId="0" animBg="1"/>
      <p:bldP spid="743465" grpId="0" animBg="1"/>
      <p:bldP spid="743466" grpId="0" animBg="1"/>
      <p:bldP spid="743467" grpId="0" animBg="1"/>
      <p:bldP spid="743468" grpId="0"/>
      <p:bldP spid="743469" grpId="0" animBg="1"/>
      <p:bldP spid="743470" grpId="0" animBg="1"/>
      <p:bldP spid="743471" grpId="0" animBg="1"/>
      <p:bldP spid="743472" grpId="0" animBg="1"/>
      <p:bldP spid="743473" grpId="0" animBg="1"/>
      <p:bldP spid="743474" grpId="0"/>
      <p:bldP spid="743475" grpId="0" animBg="1"/>
      <p:bldP spid="743477" grpId="0" animBg="1"/>
      <p:bldP spid="7434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CBFC56B-18C6-40B0-B3B2-CC87958E41E2}" type="datetime1">
              <a:rPr lang="id-ID" smtClean="0"/>
              <a:pPr/>
              <a:t>18/09/2011</a:t>
            </a:fld>
            <a:endParaRPr lang="id-ID" dirty="0" smtClean="0"/>
          </a:p>
        </p:txBody>
      </p:sp>
      <p:sp>
        <p:nvSpPr>
          <p:cNvPr id="1208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d-ID" smtClean="0"/>
              <a:t>Sutara Hendrakusumaatmaja</a:t>
            </a:r>
          </a:p>
        </p:txBody>
      </p:sp>
      <p:sp>
        <p:nvSpPr>
          <p:cNvPr id="1208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B2854-7060-4F0A-8211-6B232E7A550A}" type="slidenum">
              <a:rPr lang="id-ID" smtClean="0"/>
              <a:pPr/>
              <a:t>16</a:t>
            </a:fld>
            <a:endParaRPr lang="id-ID" smtClean="0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PENANGGULANGAN KEMISKINAN   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altLang="zh-CN" sz="2800" b="1" dirty="0" smtClean="0"/>
              <a:t>Pemberdayaan sosial ekonomi masyarakat </a:t>
            </a:r>
            <a:r>
              <a:rPr lang="id-ID" altLang="zh-CN" sz="2800" b="1" dirty="0" smtClean="0">
                <a:sym typeface="Wingdings" pitchFamily="2" charset="2"/>
              </a:rPr>
              <a:t></a:t>
            </a:r>
            <a:r>
              <a:rPr lang="id-ID" altLang="zh-CN" sz="2800" b="1" dirty="0" smtClean="0"/>
              <a:t>  upaya meningkatkan pendapatan kelompok-kelompok masyarakat melalui usaha pembangunan ekonomi . </a:t>
            </a:r>
          </a:p>
          <a:p>
            <a:pPr eaLnBrk="1" hangingPunct="1">
              <a:lnSpc>
                <a:spcPct val="80000"/>
              </a:lnSpc>
            </a:pPr>
            <a:r>
              <a:rPr lang="id-ID" altLang="zh-CN" sz="2800" b="1" dirty="0" smtClean="0"/>
              <a:t>Dari sisi ini keberhasilan upaya pemberdayaan sosial ekonomi masyarakat dicirikan dengan </a:t>
            </a:r>
            <a:r>
              <a:rPr lang="id-ID" altLang="zh-CN" sz="2800" b="1" u="sng" dirty="0" smtClean="0"/>
              <a:t>semakin meningkatnya pendapatan dan membaiknya distribusi pendapatan</a:t>
            </a:r>
            <a:r>
              <a:rPr lang="id-ID" altLang="zh-CN" sz="2800" b="1" dirty="0" smtClean="0"/>
              <a:t> dari kelompok yang diberdayakan tersebut.</a:t>
            </a:r>
          </a:p>
          <a:p>
            <a:pPr eaLnBrk="1" hangingPunct="1">
              <a:lnSpc>
                <a:spcPct val="80000"/>
              </a:lnSpc>
            </a:pPr>
            <a:r>
              <a:rPr lang="id-ID" altLang="zh-CN" sz="2800" b="1" dirty="0" smtClean="0"/>
              <a:t>Artinya pertumbuhan ekonomi yang terjadi harus diupayakan dapat menetes kepada kelompok sasaran</a:t>
            </a:r>
            <a:endParaRPr lang="id-ID" sz="2800" b="1" dirty="0" smtClean="0"/>
          </a:p>
        </p:txBody>
      </p:sp>
      <p:sp>
        <p:nvSpPr>
          <p:cNvPr id="515076" name="Line 4"/>
          <p:cNvSpPr>
            <a:spLocks noChangeShapeType="1"/>
          </p:cNvSpPr>
          <p:nvPr/>
        </p:nvSpPr>
        <p:spPr bwMode="auto">
          <a:xfrm>
            <a:off x="6011863" y="1341438"/>
            <a:ext cx="1655762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15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15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5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3000"/>
                                        <p:tgtEl>
                                          <p:spTgt spid="51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4" grpId="0"/>
      <p:bldP spid="515075" grpId="0" build="p"/>
      <p:bldP spid="51507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9D0746C-5BD6-4437-B50D-7FBA34589F11}" type="datetime1">
              <a:rPr lang="id-ID" smtClean="0"/>
              <a:pPr/>
              <a:t>18/09/2011</a:t>
            </a:fld>
            <a:endParaRPr lang="id-ID" dirty="0" smtClean="0"/>
          </a:p>
        </p:txBody>
      </p:sp>
      <p:sp>
        <p:nvSpPr>
          <p:cNvPr id="1218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d-ID" dirty="0" smtClean="0"/>
              <a:t>Sutara Hendrakusumaatmaja</a:t>
            </a:r>
          </a:p>
        </p:txBody>
      </p:sp>
      <p:sp>
        <p:nvSpPr>
          <p:cNvPr id="1218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7D4DC3-6F36-4BEE-88AE-C2586BDD5D64}" type="slidenum">
              <a:rPr lang="id-ID" smtClean="0"/>
              <a:pPr/>
              <a:t>17</a:t>
            </a:fld>
            <a:endParaRPr lang="id-ID" smtClean="0"/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>
                <a:solidFill>
                  <a:srgbClr val="FFFF00"/>
                </a:solidFill>
              </a:rPr>
              <a:t>PENANGGULANGAN KEMISKINAN</a:t>
            </a:r>
            <a:r>
              <a:rPr lang="id-ID" smtClean="0"/>
              <a:t>    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989138"/>
            <a:ext cx="77724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d-ID" altLang="zh-CN" sz="2800" dirty="0" smtClean="0"/>
              <a:t>   </a:t>
            </a:r>
            <a:r>
              <a:rPr lang="id-ID" altLang="zh-CN" b="1" dirty="0" smtClean="0"/>
              <a:t>Pembangunan ekonomi  yang mampu menyentuh kelompok lemah </a:t>
            </a:r>
            <a:r>
              <a:rPr lang="id-ID" altLang="zh-CN" b="1" u="sng" dirty="0" smtClean="0"/>
              <a:t>tidak dapat</a:t>
            </a:r>
            <a:r>
              <a:rPr lang="id-ID" altLang="zh-CN" b="1" dirty="0" smtClean="0"/>
              <a:t> diserahkan kepada mekanisme pasar, tetapi </a:t>
            </a:r>
            <a:r>
              <a:rPr lang="id-ID" altLang="zh-CN" b="1" u="sng" dirty="0" smtClean="0"/>
              <a:t>memerlukan keberpihakan terhadap kelompok sasaran</a:t>
            </a:r>
            <a:r>
              <a:rPr lang="id-ID" altLang="zh-CN" b="1" dirty="0" smtClean="0"/>
              <a:t>, berupa kebijakan-kebijakan pemerintah (daerah) yang terkait dengan struktur kekuasaan</a:t>
            </a:r>
            <a:r>
              <a:rPr lang="id-ID" altLang="zh-CN" sz="2800" dirty="0" smtClean="0"/>
              <a:t> </a:t>
            </a:r>
            <a:endParaRPr lang="id-ID" sz="2800" dirty="0" smtClean="0"/>
          </a:p>
        </p:txBody>
      </p:sp>
      <p:sp>
        <p:nvSpPr>
          <p:cNvPr id="516100" name="Line 4"/>
          <p:cNvSpPr>
            <a:spLocks noChangeShapeType="1"/>
          </p:cNvSpPr>
          <p:nvPr/>
        </p:nvSpPr>
        <p:spPr bwMode="auto">
          <a:xfrm>
            <a:off x="6011863" y="1341438"/>
            <a:ext cx="1655762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16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16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6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3000"/>
                                        <p:tgtEl>
                                          <p:spTgt spid="51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8" grpId="0"/>
      <p:bldP spid="516099" grpId="0" build="p"/>
      <p:bldP spid="51610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59197AB-CA04-40CE-8E24-B14ABC9D2D2F}" type="datetime1">
              <a:rPr lang="id-ID" smtClean="0"/>
              <a:pPr/>
              <a:t>18/09/2011</a:t>
            </a:fld>
            <a:endParaRPr lang="id-ID" smtClean="0"/>
          </a:p>
        </p:txBody>
      </p:sp>
      <p:sp>
        <p:nvSpPr>
          <p:cNvPr id="1228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d-ID" smtClean="0"/>
              <a:t>Sutara Hendrakusumaatmaja</a:t>
            </a:r>
          </a:p>
        </p:txBody>
      </p:sp>
      <p:sp>
        <p:nvSpPr>
          <p:cNvPr id="1228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46F3AB-DD93-4D1B-81B0-35FA00009C8D}" type="slidenum">
              <a:rPr lang="id-ID" smtClean="0"/>
              <a:pPr/>
              <a:t>18</a:t>
            </a:fld>
            <a:endParaRPr lang="id-ID" smtClean="0"/>
          </a:p>
        </p:txBody>
      </p:sp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PENANGGULANGAN KEMISKINAN   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d-ID" altLang="zh-CN" sz="2800" dirty="0" smtClean="0"/>
              <a:t>   </a:t>
            </a:r>
            <a:r>
              <a:rPr lang="id-ID" altLang="zh-CN" sz="2800" b="1" dirty="0" smtClean="0"/>
              <a:t>Upaya pemberdayaan sosial ekonomi masyarakat harus dilakukan dalam kerangka (frame) pembangunan yang berkelanjutan </a:t>
            </a:r>
            <a:r>
              <a:rPr lang="id-ID" altLang="zh-CN" sz="2800" b="1" dirty="0" smtClean="0">
                <a:solidFill>
                  <a:srgbClr val="FFFF00"/>
                </a:solidFill>
              </a:rPr>
              <a:t>(</a:t>
            </a:r>
            <a:r>
              <a:rPr lang="id-ID" altLang="zh-CN" sz="3600" b="1" dirty="0" smtClean="0">
                <a:solidFill>
                  <a:srgbClr val="FFFF00"/>
                </a:solidFill>
              </a:rPr>
              <a:t>sustainable development</a:t>
            </a:r>
            <a:r>
              <a:rPr lang="id-ID" altLang="zh-CN" sz="2800" b="1" dirty="0" smtClean="0">
                <a:solidFill>
                  <a:srgbClr val="FFFF00"/>
                </a:solidFill>
              </a:rPr>
              <a:t>)</a:t>
            </a:r>
            <a:r>
              <a:rPr lang="id-ID" altLang="zh-CN" sz="2800" b="1" dirty="0" smtClean="0"/>
              <a:t>, menyangkut pertumbuhan sosial ekonomi yang terus menerus meningkat dan berkelanjutan, dimana dalam  pemanfaatan sumberdaya (alam) tetap memperhatikan kelestarian sumberdaya tersebut</a:t>
            </a:r>
            <a:r>
              <a:rPr lang="id-ID" altLang="zh-CN" sz="2800" dirty="0" smtClean="0"/>
              <a:t>.                               </a:t>
            </a:r>
            <a:endParaRPr lang="id-ID" sz="2800" dirty="0" smtClean="0"/>
          </a:p>
        </p:txBody>
      </p:sp>
      <p:sp>
        <p:nvSpPr>
          <p:cNvPr id="517124" name="Line 4"/>
          <p:cNvSpPr>
            <a:spLocks noChangeShapeType="1"/>
          </p:cNvSpPr>
          <p:nvPr/>
        </p:nvSpPr>
        <p:spPr bwMode="auto">
          <a:xfrm>
            <a:off x="6011863" y="1341438"/>
            <a:ext cx="1655762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7" name="PubTriangle"/>
          <p:cNvSpPr>
            <a:spLocks noEditPoints="1" noChangeArrowheads="1"/>
          </p:cNvSpPr>
          <p:nvPr/>
        </p:nvSpPr>
        <p:spPr bwMode="auto">
          <a:xfrm rot="8044249">
            <a:off x="8036923" y="5922599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17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17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3000"/>
                                        <p:tgtEl>
                                          <p:spTgt spid="51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2" grpId="0"/>
      <p:bldP spid="517123" grpId="0" build="p"/>
      <p:bldP spid="5171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DCF1B27-43C3-4F30-9736-F809FC608D35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71E1F-9CB4-42C1-A526-C07E76B035DF}" type="slidenum">
              <a:rPr lang="id-ID"/>
              <a:pPr>
                <a:defRPr/>
              </a:pPr>
              <a:t>19</a:t>
            </a:fld>
            <a:endParaRPr lang="id-ID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400" b="1" dirty="0" smtClean="0"/>
              <a:t>PENYEBAB DASAR KEMISKINAN</a:t>
            </a:r>
            <a:br>
              <a:rPr lang="en-US" sz="3400" b="1" dirty="0" smtClean="0"/>
            </a:br>
            <a:r>
              <a:rPr lang="en-US" sz="3400" b="1" dirty="0" smtClean="0">
                <a:sym typeface="Wingdings" pitchFamily="2" charset="2"/>
              </a:rPr>
              <a:t> </a:t>
            </a:r>
            <a:r>
              <a:rPr lang="id-ID" sz="3400" b="1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en-US" sz="3400" b="1" i="1" dirty="0" err="1" smtClean="0">
                <a:solidFill>
                  <a:schemeClr val="accent2"/>
                </a:solidFill>
              </a:rPr>
              <a:t>apa</a:t>
            </a:r>
            <a:r>
              <a:rPr lang="en-US" sz="3400" b="1" i="1" dirty="0" smtClean="0">
                <a:solidFill>
                  <a:schemeClr val="accent2"/>
                </a:solidFill>
              </a:rPr>
              <a:t> </a:t>
            </a:r>
            <a:r>
              <a:rPr lang="en-US" sz="3400" b="1" i="1" dirty="0" err="1" smtClean="0">
                <a:solidFill>
                  <a:schemeClr val="accent2"/>
                </a:solidFill>
              </a:rPr>
              <a:t>antisipasi</a:t>
            </a:r>
            <a:r>
              <a:rPr lang="en-US" sz="3400" b="1" i="1" dirty="0" smtClean="0">
                <a:solidFill>
                  <a:schemeClr val="accent2"/>
                </a:solidFill>
              </a:rPr>
              <a:t> </a:t>
            </a:r>
            <a:r>
              <a:rPr lang="en-US" sz="3400" b="1" i="1" dirty="0" err="1" smtClean="0">
                <a:solidFill>
                  <a:schemeClr val="accent2"/>
                </a:solidFill>
              </a:rPr>
              <a:t>kita</a:t>
            </a:r>
            <a:r>
              <a:rPr lang="id-ID" sz="3400" b="1" i="1" dirty="0" smtClean="0">
                <a:solidFill>
                  <a:schemeClr val="accent2"/>
                </a:solidFill>
              </a:rPr>
              <a:t>?)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b="1" dirty="0" err="1" smtClean="0"/>
              <a:t>Kegagalan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kepemilikan</a:t>
            </a:r>
            <a:r>
              <a:rPr lang="en-US" sz="2600" b="1" dirty="0" smtClean="0"/>
              <a:t> SD (</a:t>
            </a:r>
            <a:r>
              <a:rPr lang="en-US" sz="2600" b="1" dirty="0" err="1" smtClean="0"/>
              <a:t>terutama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Lahan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Modal)</a:t>
            </a:r>
          </a:p>
          <a:p>
            <a:pPr eaLnBrk="1" hangingPunct="1"/>
            <a:r>
              <a:rPr lang="en-US" sz="2600" b="1" dirty="0" err="1" smtClean="0"/>
              <a:t>Terbatasnya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ketersediaan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kebutuhan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dasar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sarana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prasarana</a:t>
            </a:r>
            <a:endParaRPr lang="en-US" sz="2600" b="1" dirty="0" smtClean="0"/>
          </a:p>
          <a:p>
            <a:pPr eaLnBrk="1" hangingPunct="1"/>
            <a:r>
              <a:rPr lang="en-US" sz="2600" b="1" dirty="0" err="1" smtClean="0"/>
              <a:t>Kebijakan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pembangunan</a:t>
            </a:r>
            <a:r>
              <a:rPr lang="en-US" sz="2600" b="1" dirty="0" smtClean="0"/>
              <a:t> yang bias </a:t>
            </a:r>
            <a:r>
              <a:rPr lang="en-US" sz="2600" b="1" dirty="0" err="1" smtClean="0"/>
              <a:t>perkotaan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sektor</a:t>
            </a:r>
            <a:endParaRPr lang="en-US" sz="2600" b="1" dirty="0" smtClean="0"/>
          </a:p>
          <a:p>
            <a:pPr eaLnBrk="1" hangingPunct="1"/>
            <a:r>
              <a:rPr lang="en-US" sz="2600" b="1" dirty="0" err="1" smtClean="0"/>
              <a:t>Adanya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perbedaan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kesempatan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diantara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anggota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masyarakat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sistem</a:t>
            </a:r>
            <a:r>
              <a:rPr lang="en-US" sz="2600" b="1" dirty="0" smtClean="0"/>
              <a:t> yang </a:t>
            </a:r>
            <a:r>
              <a:rPr lang="en-US" sz="2600" b="1" dirty="0" err="1" smtClean="0"/>
              <a:t>kurang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mendukung</a:t>
            </a:r>
            <a:endParaRPr lang="id-ID" sz="2600" b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495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495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38" grpId="0"/>
      <p:bldP spid="4495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4451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d-ID" sz="3200" smtClean="0"/>
              <a:t>Pendekatan P</a:t>
            </a:r>
            <a:r>
              <a:rPr lang="en-US" sz="3200" smtClean="0"/>
              <a:t>embangunan </a:t>
            </a:r>
            <a:r>
              <a:rPr lang="id-ID" sz="3200" smtClean="0"/>
              <a:t>B</a:t>
            </a:r>
            <a:r>
              <a:rPr lang="en-US" sz="3200" smtClean="0"/>
              <a:t>erkelanjutan</a:t>
            </a:r>
            <a:r>
              <a:rPr lang="id-ID" sz="3200" smtClean="0"/>
              <a:t> (Sustainable Development Approach)</a:t>
            </a:r>
          </a:p>
        </p:txBody>
      </p:sp>
      <p:sp>
        <p:nvSpPr>
          <p:cNvPr id="524291" name="AutoShape 3"/>
          <p:cNvSpPr>
            <a:spLocks noChangeArrowheads="1"/>
          </p:cNvSpPr>
          <p:nvPr/>
        </p:nvSpPr>
        <p:spPr bwMode="auto">
          <a:xfrm>
            <a:off x="2878138" y="727075"/>
            <a:ext cx="3100387" cy="881063"/>
          </a:xfrm>
          <a:prstGeom prst="roundRect">
            <a:avLst>
              <a:gd name="adj" fmla="val 16667"/>
            </a:avLst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800" b="1" u="sng"/>
              <a:t>ECONOMIC OBJECTIVE</a:t>
            </a:r>
          </a:p>
          <a:p>
            <a:pPr algn="ctr">
              <a:spcBef>
                <a:spcPct val="50000"/>
              </a:spcBef>
            </a:pPr>
            <a:r>
              <a:rPr kumimoji="0" lang="id-ID" sz="1800" b="1"/>
              <a:t>Efficiency/Growth</a:t>
            </a:r>
          </a:p>
        </p:txBody>
      </p:sp>
      <p:sp>
        <p:nvSpPr>
          <p:cNvPr id="524292" name="AutoShape 4"/>
          <p:cNvSpPr>
            <a:spLocks noChangeArrowheads="1"/>
          </p:cNvSpPr>
          <p:nvPr/>
        </p:nvSpPr>
        <p:spPr bwMode="auto">
          <a:xfrm>
            <a:off x="250825" y="3357563"/>
            <a:ext cx="2592388" cy="881062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800" b="1" u="sng"/>
              <a:t>SOCIAL OBJECTIVE</a:t>
            </a:r>
          </a:p>
          <a:p>
            <a:pPr algn="ctr">
              <a:spcBef>
                <a:spcPct val="50000"/>
              </a:spcBef>
            </a:pPr>
            <a:r>
              <a:rPr kumimoji="0" lang="id-ID" sz="1800" b="1"/>
              <a:t>Poverty/Equity</a:t>
            </a:r>
          </a:p>
        </p:txBody>
      </p:sp>
      <p:sp>
        <p:nvSpPr>
          <p:cNvPr id="524293" name="AutoShape 5"/>
          <p:cNvSpPr>
            <a:spLocks noChangeArrowheads="1"/>
          </p:cNvSpPr>
          <p:nvPr/>
        </p:nvSpPr>
        <p:spPr bwMode="auto">
          <a:xfrm>
            <a:off x="5470525" y="3390900"/>
            <a:ext cx="3349625" cy="881063"/>
          </a:xfrm>
          <a:prstGeom prst="roundRect">
            <a:avLst>
              <a:gd name="adj" fmla="val 16667"/>
            </a:avLst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id-ID" sz="1800" b="1" u="sng"/>
              <a:t>ECOLOGICAL OBJECTIVE</a:t>
            </a:r>
          </a:p>
          <a:p>
            <a:pPr algn="ctr">
              <a:spcBef>
                <a:spcPct val="50000"/>
              </a:spcBef>
            </a:pPr>
            <a:r>
              <a:rPr kumimoji="0" lang="id-ID" sz="1800" b="1"/>
              <a:t>Natural Resources</a:t>
            </a:r>
          </a:p>
        </p:txBody>
      </p:sp>
      <p:sp>
        <p:nvSpPr>
          <p:cNvPr id="524294" name="Line 6"/>
          <p:cNvSpPr>
            <a:spLocks noChangeShapeType="1"/>
          </p:cNvSpPr>
          <p:nvPr/>
        </p:nvSpPr>
        <p:spPr bwMode="auto">
          <a:xfrm flipH="1">
            <a:off x="1547813" y="1844675"/>
            <a:ext cx="2736850" cy="1368425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4295" name="Line 7"/>
          <p:cNvSpPr>
            <a:spLocks noChangeShapeType="1"/>
          </p:cNvSpPr>
          <p:nvPr/>
        </p:nvSpPr>
        <p:spPr bwMode="auto">
          <a:xfrm>
            <a:off x="3059113" y="3860800"/>
            <a:ext cx="2233612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4296" name="Line 8"/>
          <p:cNvSpPr>
            <a:spLocks noChangeShapeType="1"/>
          </p:cNvSpPr>
          <p:nvPr/>
        </p:nvSpPr>
        <p:spPr bwMode="auto">
          <a:xfrm>
            <a:off x="4500563" y="1916113"/>
            <a:ext cx="2519362" cy="1368425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4297" name="Text Box 9"/>
          <p:cNvSpPr txBox="1">
            <a:spLocks noChangeArrowheads="1"/>
          </p:cNvSpPr>
          <p:nvPr/>
        </p:nvSpPr>
        <p:spPr bwMode="auto">
          <a:xfrm>
            <a:off x="6372225" y="1628775"/>
            <a:ext cx="2592388" cy="1192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id-ID" sz="1800"/>
              <a:t>Environmental Assesment</a:t>
            </a:r>
          </a:p>
          <a:p>
            <a:pPr>
              <a:spcBef>
                <a:spcPct val="50000"/>
              </a:spcBef>
            </a:pPr>
            <a:r>
              <a:rPr kumimoji="0" lang="id-ID" sz="1800"/>
              <a:t>Valuation</a:t>
            </a:r>
          </a:p>
          <a:p>
            <a:pPr>
              <a:spcBef>
                <a:spcPct val="50000"/>
              </a:spcBef>
            </a:pPr>
            <a:r>
              <a:rPr kumimoji="0" lang="id-ID" sz="1800"/>
              <a:t>Internalisation</a:t>
            </a:r>
          </a:p>
        </p:txBody>
      </p:sp>
      <p:sp>
        <p:nvSpPr>
          <p:cNvPr id="524298" name="Text Box 10"/>
          <p:cNvSpPr txBox="1">
            <a:spLocks noChangeArrowheads="1"/>
          </p:cNvSpPr>
          <p:nvPr/>
        </p:nvSpPr>
        <p:spPr bwMode="auto">
          <a:xfrm>
            <a:off x="179388" y="1700213"/>
            <a:ext cx="2305050" cy="11922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id-ID" sz="1800"/>
              <a:t>Income Distribution</a:t>
            </a:r>
          </a:p>
          <a:p>
            <a:pPr>
              <a:spcBef>
                <a:spcPct val="50000"/>
              </a:spcBef>
            </a:pPr>
            <a:r>
              <a:rPr kumimoji="0" lang="id-ID" sz="1800"/>
              <a:t>Employment</a:t>
            </a:r>
          </a:p>
          <a:p>
            <a:pPr>
              <a:spcBef>
                <a:spcPct val="50000"/>
              </a:spcBef>
            </a:pPr>
            <a:r>
              <a:rPr kumimoji="0" lang="id-ID" sz="1800"/>
              <a:t>Targetted Assistance</a:t>
            </a:r>
          </a:p>
        </p:txBody>
      </p:sp>
      <p:sp>
        <p:nvSpPr>
          <p:cNvPr id="524299" name="Text Box 11"/>
          <p:cNvSpPr txBox="1">
            <a:spLocks noChangeArrowheads="1"/>
          </p:cNvSpPr>
          <p:nvPr/>
        </p:nvSpPr>
        <p:spPr bwMode="auto">
          <a:xfrm>
            <a:off x="3492500" y="4076700"/>
            <a:ext cx="1511300" cy="1192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id-ID" sz="1800"/>
              <a:t>Participation</a:t>
            </a:r>
          </a:p>
          <a:p>
            <a:pPr>
              <a:spcBef>
                <a:spcPct val="50000"/>
              </a:spcBef>
            </a:pPr>
            <a:r>
              <a:rPr kumimoji="0" lang="id-ID" sz="1800"/>
              <a:t>Consultation</a:t>
            </a:r>
          </a:p>
          <a:p>
            <a:pPr>
              <a:spcBef>
                <a:spcPct val="50000"/>
              </a:spcBef>
            </a:pPr>
            <a:r>
              <a:rPr kumimoji="0" lang="id-ID" sz="1800"/>
              <a:t>Pluralism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24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24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24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24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24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24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24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2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2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2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52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2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52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2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0" grpId="0"/>
      <p:bldP spid="524291" grpId="0" animBg="1"/>
      <p:bldP spid="524292" grpId="0" animBg="1"/>
      <p:bldP spid="524293" grpId="0" animBg="1"/>
      <p:bldP spid="524294" grpId="0" animBg="1"/>
      <p:bldP spid="524295" grpId="0" animBg="1"/>
      <p:bldP spid="524296" grpId="0" animBg="1"/>
      <p:bldP spid="524297" grpId="0"/>
      <p:bldP spid="524298" grpId="0"/>
      <p:bldP spid="52429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9616FC8-BEAA-4EE5-A529-B288C75AB7F3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97334-B9A7-4FEA-80AB-025522087DC0}" type="slidenum">
              <a:rPr lang="id-ID"/>
              <a:pPr>
                <a:defRPr/>
              </a:pPr>
              <a:t>20</a:t>
            </a:fld>
            <a:endParaRPr lang="id-ID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400" b="1" smtClean="0"/>
              <a:t>PENYEBAB DASAR KEMISKINAN </a:t>
            </a:r>
            <a:r>
              <a:rPr lang="en-US" sz="3400" b="1" smtClean="0">
                <a:sym typeface="Wingdings" pitchFamily="2" charset="2"/>
              </a:rPr>
              <a:t> </a:t>
            </a:r>
            <a:r>
              <a:rPr lang="en-US" sz="3400" b="1" i="1" smtClean="0">
                <a:solidFill>
                  <a:schemeClr val="accent2"/>
                </a:solidFill>
              </a:rPr>
              <a:t>apa antisipasi kita</a:t>
            </a:r>
            <a:r>
              <a:rPr lang="id-ID" sz="3400" b="1" i="1" smtClean="0">
                <a:solidFill>
                  <a:schemeClr val="accent2"/>
                </a:solidFill>
              </a:rPr>
              <a:t>?</a:t>
            </a:r>
            <a:r>
              <a:rPr lang="en-US" sz="3400" b="1" i="1" smtClean="0">
                <a:solidFill>
                  <a:schemeClr val="accent2"/>
                </a:solidFill>
              </a:rPr>
              <a:t> </a:t>
            </a:r>
            <a:r>
              <a:rPr lang="en-US" sz="3400" b="1" smtClean="0"/>
              <a:t>(Cont.)</a:t>
            </a:r>
            <a:endParaRPr lang="id-ID" sz="3400" b="1" smtClean="0"/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b="1" smtClean="0"/>
              <a:t>Adanya perbedaan kualitas SDM dan sektor perekonomian</a:t>
            </a:r>
          </a:p>
          <a:p>
            <a:pPr eaLnBrk="1" hangingPunct="1"/>
            <a:r>
              <a:rPr lang="en-US" sz="2600" b="1" smtClean="0"/>
              <a:t>Rendahnya produktivitas dan pembentukan modal di masyarakat</a:t>
            </a:r>
          </a:p>
          <a:p>
            <a:pPr eaLnBrk="1" hangingPunct="1"/>
            <a:r>
              <a:rPr lang="en-US" sz="2600" b="1" smtClean="0"/>
              <a:t>Budaya hidup yang dikaitkan dengan kemampuan seseorang mengelola SD dan Lingkungannya</a:t>
            </a:r>
          </a:p>
          <a:p>
            <a:pPr eaLnBrk="1" hangingPunct="1"/>
            <a:r>
              <a:rPr lang="id-ID" sz="2600" b="1" smtClean="0"/>
              <a:t>Belum</a:t>
            </a:r>
            <a:r>
              <a:rPr lang="en-US" sz="2600" b="1" smtClean="0"/>
              <a:t> </a:t>
            </a:r>
            <a:r>
              <a:rPr lang="id-ID" sz="2600" b="1" smtClean="0"/>
              <a:t>tercipta</a:t>
            </a:r>
            <a:r>
              <a:rPr lang="en-US" sz="2600" b="1" smtClean="0"/>
              <a:t>nya good governance</a:t>
            </a:r>
          </a:p>
          <a:p>
            <a:pPr eaLnBrk="1" hangingPunct="1"/>
            <a:r>
              <a:rPr lang="en-US" sz="2600" b="1" smtClean="0"/>
              <a:t>Pengelolaan SD yang berlebihan dan tanpa peduli lingkungan</a:t>
            </a:r>
            <a:endParaRPr lang="id-ID" sz="2600" b="1" smtClean="0"/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162828" y="5636847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505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505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505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50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50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50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50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2" grpId="0"/>
      <p:bldP spid="4505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A480B06-93AA-4921-949D-77D3D3327CE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EA586-2A32-4182-8974-FA516CE8B734}" type="slidenum">
              <a:rPr lang="id-ID"/>
              <a:pPr>
                <a:defRPr/>
              </a:pPr>
              <a:t>21</a:t>
            </a:fld>
            <a:endParaRPr lang="id-ID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z="4000" smtClean="0"/>
              <a:t>Ketidakberdayaan masyarakat karena al. 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161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d-ID" altLang="zh-CN" sz="2400" dirty="0" smtClean="0"/>
              <a:t>Terbatasnya ketersediaan sarana-prasarana dasar.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d-ID" altLang="zh-CN" sz="2400" dirty="0" smtClean="0"/>
              <a:t>Terbatasnya kemampuan masyarakat untuk menggunakan kesempatan-kesempatan (peluang-peluang) dalam mengakses kelembagaan lokal, modal, pasar dan teknologi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d-ID" altLang="zh-CN" sz="2400" dirty="0" smtClean="0"/>
              <a:t>Lemahnya kelembagaan sosial ekonomi pada tingkat kelompok dan komunitas untuk menunjang perbaikan pendapatan  dan kehidupan rumahtangga-rumahtangga miskin (the disadvantaged households).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d-ID" altLang="zh-CN" sz="2400" dirty="0" smtClean="0"/>
              <a:t>Kurang terpadunya program-program pengentasan (penanggulangan) kemiskinan yang dilaksanakan oleh berbagai pihak, dan program-program tersebut tidak memunculkan secara nyata partisipasi/keterlibatan masyarakat.</a:t>
            </a:r>
            <a:endParaRPr lang="id-ID" sz="2000" dirty="0" smtClean="0"/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036923" y="5922599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808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10DA4B-B854-4AE1-A99B-E6044382A4A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7ACFE-CD1C-474F-BFC2-477AF0AFF8FC}" type="slidenum">
              <a:rPr lang="id-ID"/>
              <a:pPr>
                <a:defRPr/>
              </a:pPr>
              <a:t>22</a:t>
            </a:fld>
            <a:endParaRPr lang="id-ID"/>
          </a:p>
        </p:txBody>
      </p:sp>
      <p:sp>
        <p:nvSpPr>
          <p:cNvPr id="7639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686800" cy="1998662"/>
          </a:xfrm>
        </p:spPr>
        <p:txBody>
          <a:bodyPr/>
          <a:lstStyle/>
          <a:p>
            <a:pPr eaLnBrk="1" hangingPunct="1">
              <a:defRPr/>
            </a:pPr>
            <a:r>
              <a:rPr lang="id-ID" sz="4800" b="1" smtClean="0">
                <a:solidFill>
                  <a:schemeClr val="tx1"/>
                </a:solidFill>
              </a:rPr>
              <a:t>Aspek-aspek yang diperlukan untuk memerangi kemiskinan</a:t>
            </a:r>
            <a:endParaRPr lang="en-US" sz="48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6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661902F-0AEB-4C01-91E7-3D7B5A62E209}" type="datetime1">
              <a:rPr lang="id-ID" smtClean="0"/>
              <a:pPr/>
              <a:t>18/09/2011</a:t>
            </a:fld>
            <a:endParaRPr lang="id-ID" smtClean="0"/>
          </a:p>
        </p:txBody>
      </p:sp>
      <p:sp>
        <p:nvSpPr>
          <p:cNvPr id="1280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d-ID" smtClean="0"/>
              <a:t>Sutara Hendrakusumaatmaja</a:t>
            </a:r>
          </a:p>
        </p:txBody>
      </p:sp>
      <p:sp>
        <p:nvSpPr>
          <p:cNvPr id="1280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CE5E03-F48B-4B54-908C-F41F7099ADF3}" type="slidenum">
              <a:rPr lang="id-ID" smtClean="0"/>
              <a:pPr/>
              <a:t>23</a:t>
            </a:fld>
            <a:endParaRPr lang="id-ID" smtClean="0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4100" b="1" smtClean="0">
                <a:solidFill>
                  <a:schemeClr val="accent2"/>
                </a:solidFill>
              </a:rPr>
              <a:t>Aspek-aspek yang diperlukan untuk memerangi kemiskinan: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76475"/>
            <a:ext cx="7772400" cy="4114800"/>
          </a:xfrm>
        </p:spPr>
        <p:txBody>
          <a:bodyPr/>
          <a:lstStyle/>
          <a:p>
            <a:pPr eaLnBrk="1" hangingPunct="1"/>
            <a:r>
              <a:rPr lang="id-ID" b="1" smtClean="0"/>
              <a:t>Aspek political will dari Pemerintah</a:t>
            </a:r>
          </a:p>
          <a:p>
            <a:pPr eaLnBrk="1" hangingPunct="1"/>
            <a:r>
              <a:rPr lang="id-ID" b="1" smtClean="0"/>
              <a:t>Dukungan iklim yang kondusif</a:t>
            </a:r>
          </a:p>
          <a:p>
            <a:pPr eaLnBrk="1" hangingPunct="1"/>
            <a:r>
              <a:rPr lang="id-ID" b="1" smtClean="0"/>
              <a:t>Strategi</a:t>
            </a:r>
          </a:p>
          <a:p>
            <a:pPr eaLnBrk="1" hangingPunct="1"/>
            <a:r>
              <a:rPr lang="id-ID" b="1" smtClean="0"/>
              <a:t>Kebijakan dan Program</a:t>
            </a:r>
          </a:p>
          <a:p>
            <a:pPr eaLnBrk="1" hangingPunct="1"/>
            <a:r>
              <a:rPr lang="id-ID" b="1" smtClean="0"/>
              <a:t>Data</a:t>
            </a:r>
          </a:p>
          <a:p>
            <a:pPr eaLnBrk="1" hangingPunct="1"/>
            <a:r>
              <a:rPr lang="id-ID" b="1" smtClean="0"/>
              <a:t>Pemantauan dan Evaluasi</a:t>
            </a:r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461788" y="5851161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77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771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771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7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6" grpId="0"/>
      <p:bldP spid="4771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03D0F74-EEF5-44A5-A178-711230896362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00826" y="6215082"/>
            <a:ext cx="2286000" cy="476250"/>
          </a:xfrm>
        </p:spPr>
        <p:txBody>
          <a:bodyPr/>
          <a:lstStyle/>
          <a:p>
            <a:pPr>
              <a:defRPr/>
            </a:pPr>
            <a:fld id="{774B4217-E4A9-4703-B98C-9CD3E232FB14}" type="slidenum">
              <a:rPr lang="id-ID"/>
              <a:pPr>
                <a:defRPr/>
              </a:pPr>
              <a:t>24</a:t>
            </a:fld>
            <a:endParaRPr lang="id-ID"/>
          </a:p>
        </p:txBody>
      </p:sp>
      <p:sp>
        <p:nvSpPr>
          <p:cNvPr id="478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z="3200" b="1" dirty="0" smtClean="0">
                <a:solidFill>
                  <a:srgbClr val="FF3300"/>
                </a:solidFill>
              </a:rPr>
              <a:t>Aspek </a:t>
            </a:r>
            <a:r>
              <a:rPr lang="id-ID" sz="3500" b="1" dirty="0" smtClean="0">
                <a:solidFill>
                  <a:schemeClr val="tx1"/>
                </a:solidFill>
              </a:rPr>
              <a:t>Kemauan Politik</a:t>
            </a:r>
            <a:r>
              <a:rPr lang="id-ID" sz="3200" b="1" dirty="0" smtClean="0">
                <a:solidFill>
                  <a:srgbClr val="FF3300"/>
                </a:solidFill>
              </a:rPr>
              <a:t> yang diperlukan untuk memerangi kemiskinan:</a:t>
            </a:r>
            <a:r>
              <a:rPr lang="id-ID" sz="4000" dirty="0" smtClean="0"/>
              <a:t> </a:t>
            </a:r>
          </a:p>
        </p:txBody>
      </p:sp>
      <p:sp>
        <p:nvSpPr>
          <p:cNvPr id="4782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id-ID" sz="2400" b="1" dirty="0" smtClean="0"/>
          </a:p>
          <a:p>
            <a:pPr eaLnBrk="1" hangingPunct="1">
              <a:defRPr/>
            </a:pPr>
            <a:r>
              <a:rPr lang="id-ID" sz="2400" b="1" dirty="0" smtClean="0"/>
              <a:t>Komitmen kuat dan tekad keras dari pihak eksekutif maupun legislatif yang secara langsung berwenang dan bertanggungjawab dalam penanggulangan kemiskinan</a:t>
            </a:r>
          </a:p>
          <a:p>
            <a:pPr eaLnBrk="1" hangingPunct="1">
              <a:defRPr/>
            </a:pPr>
            <a:r>
              <a:rPr lang="id-ID" sz="2400" b="1" dirty="0" smtClean="0"/>
              <a:t>Agenda pembangunan yang menempatkan penang-gulangan kemiskinan pada skala prioritas pertama</a:t>
            </a:r>
          </a:p>
          <a:p>
            <a:pPr eaLnBrk="1" hangingPunct="1">
              <a:defRPr/>
            </a:pPr>
            <a:r>
              <a:rPr lang="id-ID" sz="2400" b="1" dirty="0" smtClean="0"/>
              <a:t>Kemauan untuk secara jujur dan terbuka mengakui kelemahan dan kegagalan penanggulangan kemis-kinan di masa lalu, dan bertekad untuk memperbaiki-nya di masa datang </a:t>
            </a:r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234265" y="5851161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7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7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7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7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0" grpId="0"/>
      <p:bldP spid="4782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0F2C2D-8FD5-46B2-82BB-2011E98C4AF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A982E-061E-4EE5-B96A-C89AE3FC3A17}" type="slidenum">
              <a:rPr lang="id-ID"/>
              <a:pPr>
                <a:defRPr/>
              </a:pPr>
              <a:t>25</a:t>
            </a:fld>
            <a:endParaRPr lang="id-ID" dirty="0"/>
          </a:p>
        </p:txBody>
      </p:sp>
      <p:sp>
        <p:nvSpPr>
          <p:cNvPr id="479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z="3200" b="1" smtClean="0">
                <a:solidFill>
                  <a:srgbClr val="FF3300"/>
                </a:solidFill>
              </a:rPr>
              <a:t>Aspek </a:t>
            </a:r>
            <a:r>
              <a:rPr lang="id-ID" sz="3500" b="1" smtClean="0">
                <a:solidFill>
                  <a:schemeClr val="tx1"/>
                </a:solidFill>
              </a:rPr>
              <a:t>Dukungan Iklim</a:t>
            </a:r>
            <a:r>
              <a:rPr lang="id-ID" sz="3200" b="1" smtClean="0">
                <a:solidFill>
                  <a:srgbClr val="FF3300"/>
                </a:solidFill>
              </a:rPr>
              <a:t> yang diperlukan untuk memerangi kemiskinan:</a:t>
            </a:r>
          </a:p>
        </p:txBody>
      </p:sp>
      <p:sp>
        <p:nvSpPr>
          <p:cNvPr id="4792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z="2400" b="1" dirty="0" smtClean="0"/>
              <a:t>Semua pihak merasa terpanggil untuk berpartisipasi</a:t>
            </a:r>
          </a:p>
          <a:p>
            <a:pPr eaLnBrk="1" hangingPunct="1">
              <a:defRPr/>
            </a:pPr>
            <a:r>
              <a:rPr lang="id-ID" sz="2400" b="1" dirty="0" smtClean="0"/>
              <a:t>Ada kesadaran kolektif untuk memenempatkan kemiskinan sebagai musuh bersama yang harus diperangi, kemudian diikuti dengan langkah-langkah kampanye sosial melalui berbagai saluran informasi untuk lebih meningkatkan kepedulian, kepekaan, dan partisipasi masyarakat</a:t>
            </a:r>
          </a:p>
          <a:p>
            <a:pPr eaLnBrk="1" hangingPunct="1">
              <a:defRPr/>
            </a:pPr>
            <a:r>
              <a:rPr lang="id-ID" sz="2400" b="1" dirty="0" smtClean="0"/>
              <a:t>Ada peraturan dan kebijakan yang mendukung penanggulangan kemiskinan, misalnya yang berkaitan dengan usaha kecil, pedagang kaki lima, penghapusan pungutan terhadap hasil-hasil pertanian atau kegiatan perekonomian rakyat</a:t>
            </a:r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019953" y="5994038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9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7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7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4" grpId="0"/>
      <p:bldP spid="47923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0847AA9-335C-46AD-B84D-84D143A65B1E}" type="datetime1">
              <a:rPr lang="id-ID" smtClean="0"/>
              <a:pPr/>
              <a:t>18/09/2011</a:t>
            </a:fld>
            <a:endParaRPr lang="id-ID" smtClean="0"/>
          </a:p>
        </p:txBody>
      </p:sp>
      <p:sp>
        <p:nvSpPr>
          <p:cNvPr id="131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d-ID" smtClean="0"/>
              <a:t>Sutara Hendrakusumaatmaja</a:t>
            </a:r>
          </a:p>
        </p:txBody>
      </p:sp>
      <p:sp>
        <p:nvSpPr>
          <p:cNvPr id="131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FB743A-A32B-4A75-AE5B-1686EFEC0517}" type="slidenum">
              <a:rPr lang="id-ID" smtClean="0"/>
              <a:pPr/>
              <a:t>26</a:t>
            </a:fld>
            <a:endParaRPr lang="id-ID" smtClean="0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sz="3200" b="1" smtClean="0">
                <a:solidFill>
                  <a:srgbClr val="FF3300"/>
                </a:solidFill>
              </a:rPr>
              <a:t>Aspek </a:t>
            </a:r>
            <a:r>
              <a:rPr lang="id-ID" sz="3500" b="1" smtClean="0">
                <a:solidFill>
                  <a:schemeClr val="tx1"/>
                </a:solidFill>
              </a:rPr>
              <a:t>Strategi</a:t>
            </a:r>
            <a:r>
              <a:rPr lang="id-ID" sz="3200" b="1" smtClean="0">
                <a:solidFill>
                  <a:srgbClr val="FF3300"/>
                </a:solidFill>
              </a:rPr>
              <a:t> yang diperlukan untuk memerangi kemiskinan: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id-ID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id-ID" sz="2400" b="1" dirty="0" smtClean="0"/>
              <a:t>Mencakup arah umum, prinsip-prinsip dasar yang menjadi pedoman, serta kerangka berpikir yang melatarbelakangi upaya penanggulangan kemiskinan</a:t>
            </a:r>
          </a:p>
          <a:p>
            <a:pPr eaLnBrk="1" hangingPunct="1">
              <a:lnSpc>
                <a:spcPct val="80000"/>
              </a:lnSpc>
            </a:pPr>
            <a:r>
              <a:rPr lang="id-ID" sz="2400" b="1" dirty="0" smtClean="0"/>
              <a:t>Disusun berdasarkan kesepakatan segenap pihak yang berkepentingan, termasuk kelompok masyarakat miskin agar dapat mengetahui dan memahami sampai sejauh mana upaya penanggulangan kemiskinan berjalan sesuai dengan sasaran dan arah yang disepakati</a:t>
            </a:r>
          </a:p>
          <a:p>
            <a:pPr eaLnBrk="1" hangingPunct="1">
              <a:lnSpc>
                <a:spcPct val="80000"/>
              </a:lnSpc>
            </a:pPr>
            <a:r>
              <a:rPr lang="id-ID" sz="2400" b="1" dirty="0" smtClean="0"/>
              <a:t>Sebagai pedoman kebijakan, introspeksi, koreksi dan evaluasi</a:t>
            </a:r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036923" y="5922599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0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8" grpId="0"/>
      <p:bldP spid="48025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99D9B24-13CA-4B89-AE8A-AC630C5D75E2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B8A36-59D4-4D59-8D27-E8BABB595469}" type="slidenum">
              <a:rPr lang="id-ID"/>
              <a:pPr>
                <a:defRPr/>
              </a:pPr>
              <a:t>27</a:t>
            </a:fld>
            <a:endParaRPr lang="id-ID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11225"/>
          </a:xfrm>
        </p:spPr>
        <p:txBody>
          <a:bodyPr/>
          <a:lstStyle/>
          <a:p>
            <a:pPr eaLnBrk="1" hangingPunct="1"/>
            <a:r>
              <a:rPr lang="id-ID" sz="3200" b="1" smtClean="0">
                <a:solidFill>
                  <a:srgbClr val="FF3300"/>
                </a:solidFill>
              </a:rPr>
              <a:t>Aspek </a:t>
            </a:r>
            <a:r>
              <a:rPr lang="id-ID" sz="3200" b="1" smtClean="0">
                <a:solidFill>
                  <a:schemeClr val="tx1"/>
                </a:solidFill>
              </a:rPr>
              <a:t>Data</a:t>
            </a:r>
            <a:r>
              <a:rPr lang="id-ID" sz="3200" b="1" smtClean="0">
                <a:solidFill>
                  <a:srgbClr val="FF3300"/>
                </a:solidFill>
              </a:rPr>
              <a:t> yang diperlukan untuk memerangi kemiskinan: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700213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800" b="1" dirty="0" smtClean="0"/>
              <a:t>Informasi akurat dan termutakhir tentang peta kemiskinan di daerah, mencakup siapa orang miskin, jumlah, dimana mereka berada, dan apa yang mereka lakukan</a:t>
            </a:r>
          </a:p>
          <a:p>
            <a:pPr eaLnBrk="1" hangingPunct="1">
              <a:lnSpc>
                <a:spcPct val="80000"/>
              </a:lnSpc>
            </a:pPr>
            <a:r>
              <a:rPr lang="id-ID" sz="2800" b="1" dirty="0" smtClean="0"/>
              <a:t>Memiliki identifikasi dan gambaran hidup orang miskin untuk menyusun kebijakan dan program yang benar dan tepat sasaran, sesuai dengan bobot permasalahan di daerah yang bersangkutan agar mencapai hasil optimal</a:t>
            </a:r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162829" y="5636847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6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8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2" grpId="0"/>
      <p:bldP spid="48640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050B70-A60C-4C17-A83E-12FD0127210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00826" y="6215082"/>
            <a:ext cx="2133600" cy="457200"/>
          </a:xfrm>
        </p:spPr>
        <p:txBody>
          <a:bodyPr/>
          <a:lstStyle/>
          <a:p>
            <a:pPr>
              <a:defRPr/>
            </a:pPr>
            <a:fld id="{9A34B671-7F86-484E-8011-8103ABEB0590}" type="slidenum">
              <a:rPr lang="id-ID"/>
              <a:pPr>
                <a:defRPr/>
              </a:pPr>
              <a:t>28</a:t>
            </a:fld>
            <a:endParaRPr lang="id-ID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43887" cy="1314450"/>
          </a:xfrm>
        </p:spPr>
        <p:txBody>
          <a:bodyPr/>
          <a:lstStyle/>
          <a:p>
            <a:pPr eaLnBrk="1" hangingPunct="1">
              <a:defRPr/>
            </a:pPr>
            <a:r>
              <a:rPr lang="id-ID" sz="3200" b="1" smtClean="0">
                <a:solidFill>
                  <a:srgbClr val="FF3300"/>
                </a:solidFill>
              </a:rPr>
              <a:t>Aspek </a:t>
            </a:r>
            <a:r>
              <a:rPr lang="id-ID" sz="3500" b="1" smtClean="0">
                <a:solidFill>
                  <a:schemeClr val="tx1"/>
                </a:solidFill>
              </a:rPr>
              <a:t>Kebijakan Dan Program</a:t>
            </a:r>
            <a:r>
              <a:rPr lang="id-ID" sz="3200" b="1" smtClean="0">
                <a:solidFill>
                  <a:srgbClr val="FF3300"/>
                </a:solidFill>
              </a:rPr>
              <a:t> yang diperlukan untuk memerangi kemiskinan: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id-ID" sz="2400" dirty="0" smtClean="0"/>
          </a:p>
          <a:p>
            <a:pPr eaLnBrk="1" hangingPunct="1">
              <a:lnSpc>
                <a:spcPct val="80000"/>
              </a:lnSpc>
            </a:pPr>
            <a:r>
              <a:rPr lang="id-ID" sz="2500" b="1" dirty="0" smtClean="0"/>
              <a:t>Langkah-langkah dan tindakan operasional dilakukan secara terencana, bertahap, dan berkesinambungan</a:t>
            </a:r>
          </a:p>
          <a:p>
            <a:pPr eaLnBrk="1" hangingPunct="1">
              <a:lnSpc>
                <a:spcPct val="80000"/>
              </a:lnSpc>
            </a:pPr>
            <a:r>
              <a:rPr lang="id-ID" sz="2500" b="1" dirty="0" smtClean="0"/>
              <a:t>Disusun oleh dan berdasarkan kesepakatan segenap pihak yang berkepentingan serta disesuaikan dengan kondisi wilayah</a:t>
            </a:r>
          </a:p>
          <a:p>
            <a:pPr eaLnBrk="1" hangingPunct="1">
              <a:lnSpc>
                <a:spcPct val="80000"/>
              </a:lnSpc>
            </a:pPr>
            <a:r>
              <a:rPr lang="id-ID" sz="2500" b="1" dirty="0" smtClean="0"/>
              <a:t>Membuka peluang atau kesempatan bagi orang miskin, memberdayakan orang miskin, melindungi orang miskin, mendorong partisipasi semua pihak, dan berfokus pada hak-hak anak dan wanita</a:t>
            </a:r>
          </a:p>
          <a:p>
            <a:pPr eaLnBrk="1" hangingPunct="1">
              <a:lnSpc>
                <a:spcPct val="80000"/>
              </a:lnSpc>
            </a:pPr>
            <a:endParaRPr lang="id-ID" sz="2500" b="1" dirty="0" smtClean="0"/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091390" y="5636847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3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8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0" grpId="0"/>
      <p:bldP spid="48333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B7CE5B-1D6D-426B-8352-2C9CF7854CC8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C939B-929B-46BD-BBE1-E195216A4EEF}" type="slidenum">
              <a:rPr lang="id-ID"/>
              <a:pPr>
                <a:defRPr/>
              </a:pPr>
              <a:t>29</a:t>
            </a:fld>
            <a:endParaRPr lang="id-ID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2800" b="1" smtClean="0">
                <a:solidFill>
                  <a:srgbClr val="FF3300"/>
                </a:solidFill>
              </a:rPr>
              <a:t>Aspek </a:t>
            </a:r>
            <a:r>
              <a:rPr lang="id-ID" sz="2800" b="1" smtClean="0">
                <a:solidFill>
                  <a:schemeClr val="tx1"/>
                </a:solidFill>
              </a:rPr>
              <a:t>Pemantauan dan Evaluasi</a:t>
            </a:r>
            <a:r>
              <a:rPr lang="id-ID" sz="2800" b="1" smtClean="0">
                <a:solidFill>
                  <a:srgbClr val="FF3300"/>
                </a:solidFill>
              </a:rPr>
              <a:t> yang diperlukan untuk memerangi kemiskinan: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b="1" smtClean="0"/>
              <a:t>Dilakukan secara berkala sebagai bagian dari siklus program untuk menentukan efisiensi dan efektifitasnya, juga untuk melakukan perbaikan kebijakan dan program yang masih kurang tepat;</a:t>
            </a:r>
          </a:p>
          <a:p>
            <a:pPr eaLnBrk="1" hangingPunct="1"/>
            <a:r>
              <a:rPr lang="id-ID" b="1" smtClean="0"/>
              <a:t>Untuk mengetahui perkembangan, kemajuan, serta penyimpangan program</a:t>
            </a:r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019952" y="5636847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9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8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4" grpId="0"/>
      <p:bldP spid="4894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086600" cy="1914516"/>
          </a:xfrm>
        </p:spPr>
        <p:txBody>
          <a:bodyPr/>
          <a:lstStyle/>
          <a:p>
            <a:pPr algn="ctr" eaLnBrk="1" hangingPunct="1"/>
            <a:r>
              <a:rPr lang="id-ID" b="1" dirty="0" smtClean="0"/>
              <a:t>PB DAN PENANGGULANGAN KEMISKINAN   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2285992"/>
            <a:ext cx="77724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d-ID" altLang="zh-CN" sz="2800" dirty="0" smtClean="0"/>
              <a:t>   Upaya pemberdayaan sosial ekonomi masyarakat harus dilakukan dalam kerangka (frame) pembangunan yang berkelanjutan (</a:t>
            </a:r>
            <a:r>
              <a:rPr lang="id-ID" altLang="zh-CN" sz="3600" b="1" dirty="0" smtClean="0"/>
              <a:t>sustainable development</a:t>
            </a:r>
            <a:r>
              <a:rPr lang="id-ID" altLang="zh-CN" sz="2800" dirty="0" smtClean="0"/>
              <a:t>), menyangkut pertumbuhan ekonomi yang terus menerus meningkat dan berkelanjutan, dimana dalam  pemanfaatan sumberdaya (alam) tetap memperhatikan kelestarian sumberdaya tersebut. </a:t>
            </a:r>
            <a:endParaRPr lang="id-ID" sz="28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17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17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2" grpId="0"/>
      <p:bldP spid="517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2DB0A26-A93B-4A4D-85F0-63E41B767AAE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FF461-8DD4-436D-B09A-AEB0B539E5E1}" type="slidenum">
              <a:rPr lang="id-ID"/>
              <a:pPr>
                <a:defRPr/>
              </a:pPr>
              <a:t>4</a:t>
            </a:fld>
            <a:endParaRPr lang="id-ID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URGENSI PENANGGULANGAN KEMISKINAN</a:t>
            </a:r>
            <a:endParaRPr lang="id-ID" sz="4000" b="1" smtClean="0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b="1" smtClean="0"/>
          </a:p>
          <a:p>
            <a:pPr eaLnBrk="1" hangingPunct="1">
              <a:defRPr/>
            </a:pPr>
            <a:r>
              <a:rPr lang="en-US" b="1" smtClean="0">
                <a:solidFill>
                  <a:srgbClr val="FF0000"/>
                </a:solidFill>
              </a:rPr>
              <a:t>ASPEK KEMANUSIAAN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		-  Misi kemanusiaan yang 		   universal </a:t>
            </a:r>
            <a:r>
              <a:rPr lang="en-US" b="1" smtClean="0">
                <a:sym typeface="Wingdings" pitchFamily="2" charset="2"/>
              </a:rPr>
              <a:t> memanusiakan 	   manusia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>
                <a:sym typeface="Wingdings" pitchFamily="2" charset="2"/>
              </a:rPr>
              <a:t>		-  Agar kehidupan makin 	  	   makmur dan adil (UUD 45, 	   Pancasila ?)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>
                <a:sym typeface="Wingdings" pitchFamily="2" charset="2"/>
              </a:rPr>
              <a:t>		</a:t>
            </a:r>
            <a:endParaRPr lang="id-ID" b="1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3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5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5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4" grpId="0"/>
      <p:bldP spid="4536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C3651B0-130A-4DA7-8F4B-33B215116914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43C5E-19CA-4A7B-B245-4859D0B23E11}" type="slidenum">
              <a:rPr lang="id-ID"/>
              <a:pPr>
                <a:defRPr/>
              </a:pPr>
              <a:t>5</a:t>
            </a:fld>
            <a:endParaRPr lang="id-ID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URGENSI PENANGGULANGAN KEMISKINAN</a:t>
            </a:r>
            <a:r>
              <a:rPr lang="id-ID" sz="4000" b="1" smtClean="0"/>
              <a:t> (Cont. ..)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84784"/>
            <a:ext cx="8229600" cy="504056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ASPEK EKONOMI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/>
              <a:t>	-	</a:t>
            </a:r>
            <a:r>
              <a:rPr lang="en-US" sz="2800" b="1" dirty="0" err="1" smtClean="0"/>
              <a:t>Mengangkat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masyarakat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dari</a:t>
            </a:r>
            <a:r>
              <a:rPr lang="en-US" sz="2800" b="1" dirty="0" smtClean="0"/>
              <a:t> 	</a:t>
            </a:r>
            <a:r>
              <a:rPr lang="en-US" sz="2800" b="1" dirty="0" err="1" smtClean="0"/>
              <a:t>keterbelakangan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ekonomi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/>
              <a:t>	-	</a:t>
            </a:r>
            <a:r>
              <a:rPr lang="en-US" sz="2800" b="1" dirty="0" err="1" smtClean="0"/>
              <a:t>Menciptakan</a:t>
            </a:r>
            <a:r>
              <a:rPr lang="en-US" sz="2800" b="1" dirty="0" smtClean="0"/>
              <a:t> SDM yang 	</a:t>
            </a:r>
            <a:r>
              <a:rPr lang="en-US" sz="2800" b="1" dirty="0" err="1" smtClean="0"/>
              <a:t>berkualitas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produktif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	</a:t>
            </a:r>
            <a:r>
              <a:rPr lang="en-US" sz="2800" b="1" dirty="0" err="1" smtClean="0"/>
              <a:t>mampu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berkontribusi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positif</a:t>
            </a:r>
            <a:r>
              <a:rPr lang="en-US" sz="2800" b="1" dirty="0" smtClean="0"/>
              <a:t>  	</a:t>
            </a:r>
            <a:r>
              <a:rPr lang="en-US" sz="2800" b="1" dirty="0" err="1" smtClean="0"/>
              <a:t>dlm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pembangunan</a:t>
            </a:r>
            <a:r>
              <a:rPr lang="en-US" sz="2800" b="1" dirty="0" smtClean="0"/>
              <a:t> </a:t>
            </a:r>
            <a:r>
              <a:rPr lang="id-ID" sz="2800" b="1" dirty="0" smtClean="0"/>
              <a:t>	</a:t>
            </a:r>
            <a:r>
              <a:rPr lang="en-US" sz="2800" b="1" dirty="0" err="1" smtClean="0"/>
              <a:t>daerah</a:t>
            </a:r>
            <a:r>
              <a:rPr lang="id-ID" sz="2800" b="1" dirty="0" smtClean="0"/>
              <a:t>/nasional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/>
              <a:t>	-	</a:t>
            </a:r>
            <a:r>
              <a:rPr lang="en-US" sz="2800" b="1" dirty="0" err="1" smtClean="0"/>
              <a:t>Dpt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memberdayakan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masyarakat</a:t>
            </a:r>
            <a:r>
              <a:rPr lang="en-US" sz="2800" b="1" dirty="0" smtClean="0"/>
              <a:t> 	</a:t>
            </a:r>
            <a:r>
              <a:rPr lang="en-US" sz="2800" b="1" dirty="0" err="1" smtClean="0"/>
              <a:t>dlm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pemanfaatan</a:t>
            </a:r>
            <a:r>
              <a:rPr lang="en-US" sz="2800" b="1" dirty="0" smtClean="0"/>
              <a:t> S</a:t>
            </a:r>
            <a:r>
              <a:rPr lang="id-ID" sz="2800" b="1" dirty="0" smtClean="0"/>
              <a:t>umberdaya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4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4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54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4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58" grpId="0"/>
      <p:bldP spid="4546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D6D8C34-D61A-46A3-8394-32147E8EEF6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8269-3D65-4783-B156-454E355B714D}" type="slidenum">
              <a:rPr lang="id-ID"/>
              <a:pPr>
                <a:defRPr/>
              </a:pPr>
              <a:t>6</a:t>
            </a:fld>
            <a:endParaRPr lang="id-ID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URGENSI PENANGGULANGAN KEMISKINAN</a:t>
            </a:r>
            <a:r>
              <a:rPr lang="id-ID" sz="4000" b="1" smtClean="0"/>
              <a:t> (Cont. ..)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	-	Peningkatan Pendapatan 	masyarakat sehingga daya 	belinya naik </a:t>
            </a:r>
            <a:r>
              <a:rPr lang="en-US" b="1" smtClean="0">
                <a:sym typeface="Wingdings" pitchFamily="2" charset="2"/>
              </a:rPr>
              <a:t> meningkatkan 	permintaan pasar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>
                <a:sym typeface="Wingdings" pitchFamily="2" charset="2"/>
              </a:rPr>
              <a:t>	-	Akan menciptakan keadilan  	pemerataan kesempatan 	kerja, kesempatan berusaha 	dan kesempatan memperoleh 	hasil pembangunan	</a:t>
            </a:r>
            <a:endParaRPr lang="id-ID" b="1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5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2" grpId="0"/>
      <p:bldP spid="4556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DB8071-26D9-4DFA-AFAC-767AABA87C26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D666C-C29C-4A9E-B631-976A03E7E9E7}" type="slidenum">
              <a:rPr lang="id-ID"/>
              <a:pPr>
                <a:defRPr/>
              </a:pPr>
              <a:t>7</a:t>
            </a:fld>
            <a:endParaRPr lang="id-ID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URGENSI PENANGGULANGAN KEMISKINAN</a:t>
            </a:r>
            <a:r>
              <a:rPr lang="id-ID" sz="4000" b="1" smtClean="0"/>
              <a:t> (Cont. ..)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>
                <a:solidFill>
                  <a:srgbClr val="FF0000"/>
                </a:solidFill>
              </a:rPr>
              <a:t>ASPEK SOSIAL POLITIK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smtClean="0"/>
              <a:t>	-	Mengurangi kecemburuan 	sosial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smtClean="0"/>
              <a:t>	-	Menciptakan partisipasi aktif 	masyarakat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smtClean="0"/>
              <a:t>	-	Penghapusan kebodohan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2800" b="1" smtClean="0">
                <a:solidFill>
                  <a:srgbClr val="FF0000"/>
                </a:solidFill>
              </a:rPr>
              <a:t>ASPEK KEAMANAN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b="1" smtClean="0"/>
              <a:t>	-	Menciptakan stabilitas keamanan 	menekan konflik sosial</a:t>
            </a:r>
            <a:endParaRPr lang="id-ID" sz="2800" b="1" smtClean="0"/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662894" y="5565409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6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6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56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6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6" grpId="0"/>
      <p:bldP spid="4567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C34C28E-C442-456D-8A18-5C031142651B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FB527-3214-4D2D-B580-DF3CCD96CAFE}" type="slidenum">
              <a:rPr lang="id-ID"/>
              <a:pPr>
                <a:defRPr/>
              </a:pPr>
              <a:t>8</a:t>
            </a:fld>
            <a:endParaRPr lang="id-ID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333375"/>
            <a:ext cx="6286500" cy="1411288"/>
          </a:xfrm>
        </p:spPr>
        <p:txBody>
          <a:bodyPr/>
          <a:lstStyle/>
          <a:p>
            <a:pPr eaLnBrk="1" hangingPunct="1">
              <a:defRPr/>
            </a:pPr>
            <a:r>
              <a:rPr lang="id-ID" sz="4000" dirty="0" smtClean="0">
                <a:solidFill>
                  <a:srgbClr val="CC3300"/>
                </a:solidFill>
              </a:rPr>
              <a:t>PB dan Penanggulangan KEMISKINAN</a:t>
            </a:r>
            <a:r>
              <a:rPr lang="id-ID" sz="4000" dirty="0" smtClean="0"/>
              <a:t/>
            </a:r>
            <a:br>
              <a:rPr lang="id-ID" sz="4000" dirty="0" smtClean="0"/>
            </a:br>
            <a:endParaRPr lang="id-ID" sz="40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dirty="0" smtClean="0">
                <a:solidFill>
                  <a:srgbClr val="FF9900"/>
                </a:solidFill>
              </a:rPr>
              <a:t>PB pada lintasan akhirnya adalah PERBAIKAN KESEJAHTERAAN  </a:t>
            </a:r>
            <a:r>
              <a:rPr lang="id-ID" dirty="0" smtClean="0">
                <a:solidFill>
                  <a:srgbClr val="FF9900"/>
                </a:solidFill>
                <a:sym typeface="Wingdings" pitchFamily="2" charset="2"/>
              </a:rPr>
              <a:t></a:t>
            </a:r>
            <a:endParaRPr lang="id-ID" dirty="0" smtClean="0">
              <a:solidFill>
                <a:srgbClr val="FF9900"/>
              </a:solidFill>
            </a:endParaRPr>
          </a:p>
          <a:p>
            <a:pPr eaLnBrk="1" hangingPunct="1">
              <a:defRPr/>
            </a:pPr>
            <a:r>
              <a:rPr lang="id-ID" dirty="0" smtClean="0">
                <a:solidFill>
                  <a:srgbClr val="FF9900"/>
                </a:solidFill>
              </a:rPr>
              <a:t>PB  terkait dengan upaya PENANGGULANGAN KEMISKINAN</a:t>
            </a:r>
          </a:p>
          <a:p>
            <a:pPr eaLnBrk="1" hangingPunct="1">
              <a:defRPr/>
            </a:pPr>
            <a:r>
              <a:rPr lang="id-ID" dirty="0" smtClean="0">
                <a:solidFill>
                  <a:srgbClr val="FF9900"/>
                </a:solidFill>
              </a:rPr>
              <a:t>KEMISKINAN :</a:t>
            </a:r>
          </a:p>
          <a:p>
            <a:pPr eaLnBrk="1" hangingPunct="1">
              <a:buFontTx/>
              <a:buNone/>
              <a:defRPr/>
            </a:pPr>
            <a:r>
              <a:rPr lang="id-ID" dirty="0" smtClean="0">
                <a:solidFill>
                  <a:srgbClr val="FF9900"/>
                </a:solidFill>
              </a:rPr>
              <a:t>			-)  </a:t>
            </a:r>
            <a:r>
              <a:rPr lang="id-ID" b="1" dirty="0" smtClean="0">
                <a:solidFill>
                  <a:srgbClr val="CC3300"/>
                </a:solidFill>
              </a:rPr>
              <a:t>ABSOLUT</a:t>
            </a:r>
            <a:r>
              <a:rPr lang="id-ID" dirty="0" smtClean="0">
                <a:solidFill>
                  <a:srgbClr val="FF9900"/>
                </a:solidFill>
              </a:rPr>
              <a:t> </a:t>
            </a:r>
            <a:r>
              <a:rPr lang="id-ID" dirty="0" smtClean="0">
                <a:solidFill>
                  <a:srgbClr val="FF9900"/>
                </a:solidFill>
                <a:sym typeface="Wingdings" pitchFamily="2" charset="2"/>
              </a:rPr>
              <a:t>  Aspek Pasar</a:t>
            </a:r>
            <a:endParaRPr lang="id-ID" dirty="0" smtClean="0">
              <a:solidFill>
                <a:srgbClr val="FF99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id-ID" dirty="0" smtClean="0">
                <a:solidFill>
                  <a:srgbClr val="FF9900"/>
                </a:solidFill>
              </a:rPr>
              <a:t>			-)  </a:t>
            </a:r>
            <a:r>
              <a:rPr lang="id-ID" b="1" dirty="0" smtClean="0">
                <a:solidFill>
                  <a:srgbClr val="CC3300"/>
                </a:solidFill>
              </a:rPr>
              <a:t>STRUKTURAL</a:t>
            </a:r>
            <a:r>
              <a:rPr lang="id-ID" dirty="0" smtClean="0">
                <a:solidFill>
                  <a:srgbClr val="FF9900"/>
                </a:solidFill>
              </a:rPr>
              <a:t>  </a:t>
            </a:r>
            <a:r>
              <a:rPr lang="id-ID" dirty="0" smtClean="0">
                <a:solidFill>
                  <a:srgbClr val="FF9900"/>
                </a:solidFill>
                <a:sym typeface="Wingdings" pitchFamily="2" charset="2"/>
              </a:rPr>
              <a:t>  Aspek Dis-</a:t>
            </a:r>
          </a:p>
          <a:p>
            <a:pPr eaLnBrk="1" hangingPunct="1">
              <a:buFontTx/>
              <a:buNone/>
              <a:defRPr/>
            </a:pPr>
            <a:r>
              <a:rPr lang="id-ID" dirty="0" smtClean="0">
                <a:solidFill>
                  <a:srgbClr val="FF9900"/>
                </a:solidFill>
                <a:sym typeface="Wingdings" pitchFamily="2" charset="2"/>
              </a:rPr>
              <a:t>			     tribusi penguasaan Resources</a:t>
            </a:r>
            <a:endParaRPr lang="id-ID" dirty="0" smtClean="0">
              <a:solidFill>
                <a:srgbClr val="FF9900"/>
              </a:solidFill>
            </a:endParaRPr>
          </a:p>
        </p:txBody>
      </p:sp>
      <p:sp>
        <p:nvSpPr>
          <p:cNvPr id="111623" name="Line 4"/>
          <p:cNvSpPr>
            <a:spLocks noChangeShapeType="1"/>
          </p:cNvSpPr>
          <p:nvPr/>
        </p:nvSpPr>
        <p:spPr bwMode="auto">
          <a:xfrm>
            <a:off x="684213" y="1484313"/>
            <a:ext cx="8064500" cy="0"/>
          </a:xfrm>
          <a:prstGeom prst="line">
            <a:avLst/>
          </a:prstGeom>
          <a:noFill/>
          <a:ln w="76200" cmpd="tri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81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681254-120E-4D02-BB2D-AC86CF5C9EFC}" type="datetime1">
              <a:rPr lang="id-ID"/>
              <a:pPr>
                <a:defRPr/>
              </a:pPr>
              <a:t>18/09/2011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/>
              <a:t>Sutara Hendrakusumaatmaja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E8F7B-EFA5-4F43-8F7D-C30F2918370E}" type="slidenum">
              <a:rPr lang="id-ID"/>
              <a:pPr>
                <a:defRPr/>
              </a:pPr>
              <a:t>9</a:t>
            </a:fld>
            <a:endParaRPr lang="id-ID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4800" smtClean="0"/>
              <a:t>KEMISKINAN DICIRIKAN :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826375" cy="4752975"/>
          </a:xfrm>
        </p:spPr>
        <p:txBody>
          <a:bodyPr/>
          <a:lstStyle/>
          <a:p>
            <a:pPr eaLnBrk="1" hangingPunct="1"/>
            <a:r>
              <a:rPr lang="id-ID" sz="2800" b="1" smtClean="0"/>
              <a:t>Rendahnya penguasaan aset (SD)</a:t>
            </a:r>
            <a:r>
              <a:rPr lang="id-ID" sz="2800" smtClean="0"/>
              <a:t>  </a:t>
            </a:r>
            <a:r>
              <a:rPr lang="id-ID" sz="2800" smtClean="0">
                <a:sym typeface="Wingdings" pitchFamily="2" charset="2"/>
              </a:rPr>
              <a:t> </a:t>
            </a:r>
            <a:r>
              <a:rPr lang="id-ID" sz="2800" i="1" smtClean="0">
                <a:sym typeface="Wingdings" pitchFamily="2" charset="2"/>
              </a:rPr>
              <a:t>Skala usaha tak efisien   produktivitas rendah</a:t>
            </a:r>
            <a:endParaRPr lang="id-ID" sz="2800" i="1" smtClean="0"/>
          </a:p>
          <a:p>
            <a:pPr eaLnBrk="1" hangingPunct="1"/>
            <a:r>
              <a:rPr lang="id-ID" sz="2800" b="1" smtClean="0"/>
              <a:t>Rendahnya kemampuan masyarakat untuk meningkatkan pemilikan/penguasaan aset</a:t>
            </a:r>
            <a:r>
              <a:rPr lang="id-ID" sz="2800" smtClean="0"/>
              <a:t> </a:t>
            </a:r>
            <a:r>
              <a:rPr lang="id-ID" sz="2800" i="1" smtClean="0"/>
              <a:t>(al. Rendahnya akumulasi modal karena produktivitas rendah)</a:t>
            </a:r>
          </a:p>
          <a:p>
            <a:pPr eaLnBrk="1" hangingPunct="1"/>
            <a:r>
              <a:rPr lang="id-ID" sz="2800" b="1" smtClean="0"/>
              <a:t>Rendahnya kemampuan dalam mengelola aset</a:t>
            </a:r>
            <a:r>
              <a:rPr lang="id-ID" sz="2800" smtClean="0"/>
              <a:t> </a:t>
            </a:r>
            <a:r>
              <a:rPr lang="id-ID" sz="2800" i="1" smtClean="0"/>
              <a:t>(sehingga alokasi aset tidak efektif dan tidak efisien)  </a:t>
            </a:r>
            <a:r>
              <a:rPr lang="id-ID" sz="2800" i="1" smtClean="0">
                <a:sym typeface="Wingdings" pitchFamily="2" charset="2"/>
              </a:rPr>
              <a:t>  Pengg.  Teknologi rendah</a:t>
            </a:r>
            <a:endParaRPr lang="id-ID" sz="2800" i="1" smtClean="0"/>
          </a:p>
          <a:p>
            <a:pPr eaLnBrk="1" hangingPunct="1">
              <a:buFont typeface="Wingdings" pitchFamily="2" charset="2"/>
              <a:buNone/>
            </a:pPr>
            <a:r>
              <a:rPr lang="id-ID" sz="2800" b="1" i="1" smtClean="0">
                <a:sym typeface="Wingdings" pitchFamily="2" charset="2"/>
              </a:rPr>
              <a:t>Anti Kemiskinan PERBAIKAN 3 HAL tsb.</a:t>
            </a:r>
            <a:endParaRPr lang="id-ID" sz="2800" b="1" i="1" smtClean="0"/>
          </a:p>
        </p:txBody>
      </p:sp>
      <p:sp>
        <p:nvSpPr>
          <p:cNvPr id="7" name="PubTriangle"/>
          <p:cNvSpPr>
            <a:spLocks noEditPoints="1" noChangeArrowheads="1"/>
          </p:cNvSpPr>
          <p:nvPr/>
        </p:nvSpPr>
        <p:spPr bwMode="auto">
          <a:xfrm rot="8044249">
            <a:off x="8461788" y="5851161"/>
            <a:ext cx="591845" cy="502340"/>
          </a:xfrm>
          <a:custGeom>
            <a:avLst/>
            <a:gdLst>
              <a:gd name="G0" fmla="+- 0 0 0"/>
              <a:gd name="G1" fmla="*/ 10800 1 2"/>
              <a:gd name="G2" fmla="*/ G1 10800 21600"/>
              <a:gd name="G3" fmla="+- 10800 0 G2"/>
              <a:gd name="G4" fmla="+- 10800 0 0"/>
              <a:gd name="G5" fmla="+- G1 10800 0"/>
              <a:gd name="G6" fmla="*/ 10800 1 2"/>
              <a:gd name="G7" fmla="+- 10800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00 h 21600"/>
              <a:gd name="T8" fmla="*/ 21600 w 21600"/>
              <a:gd name="T9" fmla="*/ 10800 h 21600"/>
              <a:gd name="T10" fmla="*/ 16200 w 21600"/>
              <a:gd name="T11" fmla="*/ 5400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83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Selling Your Ideas">
  <a:themeElements>
    <a:clrScheme name="Selling Your Ideas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Selling Your Ide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Your Ideas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Your Ideas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Your Ideas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Business Plan">
  <a:themeElements>
    <a:clrScheme name="Business Pla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Business Pl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Company Handbook">
  <a:themeElements>
    <a:clrScheme name="Company Handbook 1">
      <a:dk1>
        <a:srgbClr val="00354E"/>
      </a:dk1>
      <a:lt1>
        <a:srgbClr val="EAEAEA"/>
      </a:lt1>
      <a:dk2>
        <a:srgbClr val="006699"/>
      </a:dk2>
      <a:lt2>
        <a:srgbClr val="CCECFF"/>
      </a:lt2>
      <a:accent1>
        <a:srgbClr val="006699"/>
      </a:accent1>
      <a:accent2>
        <a:srgbClr val="6699FF"/>
      </a:accent2>
      <a:accent3>
        <a:srgbClr val="AAB8CA"/>
      </a:accent3>
      <a:accent4>
        <a:srgbClr val="C8C8C8"/>
      </a:accent4>
      <a:accent5>
        <a:srgbClr val="AAB8CA"/>
      </a:accent5>
      <a:accent6>
        <a:srgbClr val="5C8AE7"/>
      </a:accent6>
      <a:hlink>
        <a:srgbClr val="CCCCFF"/>
      </a:hlink>
      <a:folHlink>
        <a:srgbClr val="5E6FD4"/>
      </a:folHlink>
    </a:clrScheme>
    <a:fontScheme name="Company Handbook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pany Handbook 1">
        <a:dk1>
          <a:srgbClr val="00354E"/>
        </a:dk1>
        <a:lt1>
          <a:srgbClr val="EAEAEA"/>
        </a:lt1>
        <a:dk2>
          <a:srgbClr val="006699"/>
        </a:dk2>
        <a:lt2>
          <a:srgbClr val="CCECFF"/>
        </a:lt2>
        <a:accent1>
          <a:srgbClr val="006699"/>
        </a:accent1>
        <a:accent2>
          <a:srgbClr val="6699FF"/>
        </a:accent2>
        <a:accent3>
          <a:srgbClr val="AAB8CA"/>
        </a:accent3>
        <a:accent4>
          <a:srgbClr val="C8C8C8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2">
        <a:dk1>
          <a:srgbClr val="000080"/>
        </a:dk1>
        <a:lt1>
          <a:srgbClr val="FFFFFF"/>
        </a:lt1>
        <a:dk2>
          <a:srgbClr val="3366CC"/>
        </a:dk2>
        <a:lt2>
          <a:srgbClr val="7A7C93"/>
        </a:lt2>
        <a:accent1>
          <a:srgbClr val="006699"/>
        </a:accent1>
        <a:accent2>
          <a:srgbClr val="6699FF"/>
        </a:accent2>
        <a:accent3>
          <a:srgbClr val="FFFFFF"/>
        </a:accent3>
        <a:accent4>
          <a:srgbClr val="00006C"/>
        </a:accent4>
        <a:accent5>
          <a:srgbClr val="AAB8CA"/>
        </a:accent5>
        <a:accent6>
          <a:srgbClr val="5C8AE7"/>
        </a:accent6>
        <a:hlink>
          <a:srgbClr val="9933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B8B8B8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4">
        <a:dk1>
          <a:srgbClr val="660066"/>
        </a:dk1>
        <a:lt1>
          <a:srgbClr val="EAEAEA"/>
        </a:lt1>
        <a:dk2>
          <a:srgbClr val="3366CC"/>
        </a:dk2>
        <a:lt2>
          <a:srgbClr val="7A7C93"/>
        </a:lt2>
        <a:accent1>
          <a:srgbClr val="00CCCC"/>
        </a:accent1>
        <a:accent2>
          <a:srgbClr val="CC66FF"/>
        </a:accent2>
        <a:accent3>
          <a:srgbClr val="F3F3F3"/>
        </a:accent3>
        <a:accent4>
          <a:srgbClr val="560056"/>
        </a:accent4>
        <a:accent5>
          <a:srgbClr val="AAE2E2"/>
        </a:accent5>
        <a:accent6>
          <a:srgbClr val="B95CE7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5">
        <a:dk1>
          <a:srgbClr val="00354E"/>
        </a:dk1>
        <a:lt1>
          <a:srgbClr val="EAEAEA"/>
        </a:lt1>
        <a:dk2>
          <a:srgbClr val="6D67AA"/>
        </a:dk2>
        <a:lt2>
          <a:srgbClr val="CCCCFF"/>
        </a:lt2>
        <a:accent1>
          <a:srgbClr val="6600CC"/>
        </a:accent1>
        <a:accent2>
          <a:srgbClr val="9999FF"/>
        </a:accent2>
        <a:accent3>
          <a:srgbClr val="BAB8D2"/>
        </a:accent3>
        <a:accent4>
          <a:srgbClr val="C8C8C8"/>
        </a:accent4>
        <a:accent5>
          <a:srgbClr val="B8AAE2"/>
        </a:accent5>
        <a:accent6>
          <a:srgbClr val="8A8AE7"/>
        </a:accent6>
        <a:hlink>
          <a:srgbClr val="CCCCFF"/>
        </a:hlink>
        <a:folHlink>
          <a:srgbClr val="9D70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6">
        <a:dk1>
          <a:srgbClr val="003366"/>
        </a:dk1>
        <a:lt1>
          <a:srgbClr val="EAEAEA"/>
        </a:lt1>
        <a:dk2>
          <a:srgbClr val="009999"/>
        </a:dk2>
        <a:lt2>
          <a:srgbClr val="FFFFFF"/>
        </a:lt2>
        <a:accent1>
          <a:srgbClr val="008080"/>
        </a:accent1>
        <a:accent2>
          <a:srgbClr val="00CCCC"/>
        </a:accent2>
        <a:accent3>
          <a:srgbClr val="AACACA"/>
        </a:accent3>
        <a:accent4>
          <a:srgbClr val="C8C8C8"/>
        </a:accent4>
        <a:accent5>
          <a:srgbClr val="AAC0C0"/>
        </a:accent5>
        <a:accent6>
          <a:srgbClr val="00B9B9"/>
        </a:accent6>
        <a:hlink>
          <a:srgbClr val="A7DDE1"/>
        </a:hlink>
        <a:folHlink>
          <a:srgbClr val="FF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_Business Plan">
  <a:themeElements>
    <a:clrScheme name="Business Pla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Business Pl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rainstorming Session">
  <a:themeElements>
    <a:clrScheme name="Brainstorming Session 1">
      <a:dk1>
        <a:srgbClr val="FFCC00"/>
      </a:dk1>
      <a:lt1>
        <a:srgbClr val="F8F8F8"/>
      </a:lt1>
      <a:dk2>
        <a:srgbClr val="000000"/>
      </a:dk2>
      <a:lt2>
        <a:srgbClr val="6666FF"/>
      </a:lt2>
      <a:accent1>
        <a:srgbClr val="669900"/>
      </a:accent1>
      <a:accent2>
        <a:srgbClr val="006600"/>
      </a:accent2>
      <a:accent3>
        <a:srgbClr val="AAAAAA"/>
      </a:accent3>
      <a:accent4>
        <a:srgbClr val="D4D4D4"/>
      </a:accent4>
      <a:accent5>
        <a:srgbClr val="B8CAAA"/>
      </a:accent5>
      <a:accent6>
        <a:srgbClr val="005C00"/>
      </a:accent6>
      <a:hlink>
        <a:srgbClr val="0099FF"/>
      </a:hlink>
      <a:folHlink>
        <a:srgbClr val="669900"/>
      </a:folHlink>
    </a:clrScheme>
    <a:fontScheme name="Brainstorming Sessio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ainstorming Session 1">
        <a:dk1>
          <a:srgbClr val="FFCC00"/>
        </a:dk1>
        <a:lt1>
          <a:srgbClr val="F8F8F8"/>
        </a:lt1>
        <a:dk2>
          <a:srgbClr val="000000"/>
        </a:dk2>
        <a:lt2>
          <a:srgbClr val="6666FF"/>
        </a:lt2>
        <a:accent1>
          <a:srgbClr val="669900"/>
        </a:accent1>
        <a:accent2>
          <a:srgbClr val="006600"/>
        </a:accent2>
        <a:accent3>
          <a:srgbClr val="AAAAAA"/>
        </a:accent3>
        <a:accent4>
          <a:srgbClr val="D4D4D4"/>
        </a:accent4>
        <a:accent5>
          <a:srgbClr val="B8CAAA"/>
        </a:accent5>
        <a:accent6>
          <a:srgbClr val="005C00"/>
        </a:accent6>
        <a:hlink>
          <a:srgbClr val="0099FF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instorming Session 2">
        <a:dk1>
          <a:srgbClr val="868686"/>
        </a:dk1>
        <a:lt1>
          <a:srgbClr val="FFFFFF"/>
        </a:lt1>
        <a:dk2>
          <a:srgbClr val="009999"/>
        </a:dk2>
        <a:lt2>
          <a:srgbClr val="6600FF"/>
        </a:lt2>
        <a:accent1>
          <a:srgbClr val="9999FF"/>
        </a:accent1>
        <a:accent2>
          <a:srgbClr val="CBCBCB"/>
        </a:accent2>
        <a:accent3>
          <a:srgbClr val="FFFFFF"/>
        </a:accent3>
        <a:accent4>
          <a:srgbClr val="727272"/>
        </a:accent4>
        <a:accent5>
          <a:srgbClr val="CACAFF"/>
        </a:accent5>
        <a:accent6>
          <a:srgbClr val="B8B8B8"/>
        </a:accent6>
        <a:hlink>
          <a:srgbClr val="6600FF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ainstorming Session 3">
        <a:dk1>
          <a:srgbClr val="1C1C1C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CBCBCB"/>
        </a:accent2>
        <a:accent3>
          <a:srgbClr val="FFFFFF"/>
        </a:accent3>
        <a:accent4>
          <a:srgbClr val="161616"/>
        </a:accent4>
        <a:accent5>
          <a:srgbClr val="EBEBEB"/>
        </a:accent5>
        <a:accent6>
          <a:srgbClr val="B8B8B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ainstorming Session 4">
        <a:dk1>
          <a:srgbClr val="FFCC00"/>
        </a:dk1>
        <a:lt1>
          <a:srgbClr val="FFFFCC"/>
        </a:lt1>
        <a:dk2>
          <a:srgbClr val="000099"/>
        </a:dk2>
        <a:lt2>
          <a:srgbClr val="00CC00"/>
        </a:lt2>
        <a:accent1>
          <a:srgbClr val="3333FF"/>
        </a:accent1>
        <a:accent2>
          <a:srgbClr val="3333CC"/>
        </a:accent2>
        <a:accent3>
          <a:srgbClr val="AAAACA"/>
        </a:accent3>
        <a:accent4>
          <a:srgbClr val="DADAAE"/>
        </a:accent4>
        <a:accent5>
          <a:srgbClr val="ADADFF"/>
        </a:accent5>
        <a:accent6>
          <a:srgbClr val="2D2DB9"/>
        </a:accent6>
        <a:hlink>
          <a:srgbClr val="0099FF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instorming Session 5">
        <a:dk1>
          <a:srgbClr val="FFFF00"/>
        </a:dk1>
        <a:lt1>
          <a:srgbClr val="FFFFFF"/>
        </a:lt1>
        <a:dk2>
          <a:srgbClr val="FF0033"/>
        </a:dk2>
        <a:lt2>
          <a:srgbClr val="000000"/>
        </a:lt2>
        <a:accent1>
          <a:srgbClr val="330099"/>
        </a:accent1>
        <a:accent2>
          <a:srgbClr val="CC0000"/>
        </a:accent2>
        <a:accent3>
          <a:srgbClr val="FFAAAD"/>
        </a:accent3>
        <a:accent4>
          <a:srgbClr val="DADADA"/>
        </a:accent4>
        <a:accent5>
          <a:srgbClr val="ADAACA"/>
        </a:accent5>
        <a:accent6>
          <a:srgbClr val="B90000"/>
        </a:accent6>
        <a:hlink>
          <a:srgbClr val="0099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Certificate">
  <a:themeElements>
    <a:clrScheme name="Certificat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Certificate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ertificate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raining">
  <a:themeElements>
    <a:clrScheme name="Training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6699FF"/>
      </a:accent1>
      <a:accent2>
        <a:srgbClr val="00CCCC"/>
      </a:accent2>
      <a:accent3>
        <a:srgbClr val="FFFFFF"/>
      </a:accent3>
      <a:accent4>
        <a:srgbClr val="000000"/>
      </a:accent4>
      <a:accent5>
        <a:srgbClr val="B8CAFF"/>
      </a:accent5>
      <a:accent6>
        <a:srgbClr val="00B9B9"/>
      </a:accent6>
      <a:hlink>
        <a:srgbClr val="CC99FF"/>
      </a:hlink>
      <a:folHlink>
        <a:srgbClr val="66CC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id-ID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1252</Words>
  <Application>Microsoft Office PowerPoint</Application>
  <PresentationFormat>On-screen Show (4:3)</PresentationFormat>
  <Paragraphs>278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19</vt:i4>
      </vt:variant>
      <vt:variant>
        <vt:lpstr>Slide Titles</vt:lpstr>
      </vt:variant>
      <vt:variant>
        <vt:i4>29</vt:i4>
      </vt:variant>
    </vt:vector>
  </HeadingPairs>
  <TitlesOfParts>
    <vt:vector size="48" baseType="lpstr">
      <vt:lpstr>Office Theme</vt:lpstr>
      <vt:lpstr>Maple</vt:lpstr>
      <vt:lpstr>Globe</vt:lpstr>
      <vt:lpstr>Ocean</vt:lpstr>
      <vt:lpstr>Brainstorming Session</vt:lpstr>
      <vt:lpstr>Certificate</vt:lpstr>
      <vt:lpstr>Refined</vt:lpstr>
      <vt:lpstr>Beam</vt:lpstr>
      <vt:lpstr>Training</vt:lpstr>
      <vt:lpstr>Selling Your Ideas</vt:lpstr>
      <vt:lpstr>Business Plan</vt:lpstr>
      <vt:lpstr>Profile</vt:lpstr>
      <vt:lpstr>Balance</vt:lpstr>
      <vt:lpstr>Clouds</vt:lpstr>
      <vt:lpstr>Company Handbook</vt:lpstr>
      <vt:lpstr>Balloons</vt:lpstr>
      <vt:lpstr>Blends</vt:lpstr>
      <vt:lpstr>Studio</vt:lpstr>
      <vt:lpstr>1_Business Plan</vt:lpstr>
      <vt:lpstr>KULIAH  VI  PEMBANGUNAN BERKELANJUTAN DAN ASPEK KEMISKINAN</vt:lpstr>
      <vt:lpstr>Pendekatan Pembangunan Berkelanjutan (Sustainable Development Approach)</vt:lpstr>
      <vt:lpstr>PB DAN PENANGGULANGAN KEMISKINAN   </vt:lpstr>
      <vt:lpstr>URGENSI PENANGGULANGAN KEMISKINAN</vt:lpstr>
      <vt:lpstr>URGENSI PENANGGULANGAN KEMISKINAN (Cont. ..)</vt:lpstr>
      <vt:lpstr>URGENSI PENANGGULANGAN KEMISKINAN (Cont. ..)</vt:lpstr>
      <vt:lpstr>URGENSI PENANGGULANGAN KEMISKINAN (Cont. ..)</vt:lpstr>
      <vt:lpstr>PB dan Penanggulangan KEMISKINAN </vt:lpstr>
      <vt:lpstr>KEMISKINAN DICIRIKAN :</vt:lpstr>
      <vt:lpstr>PowerPoint Presentation</vt:lpstr>
      <vt:lpstr>Diperlukan upaya memutus lingkaran setan</vt:lpstr>
      <vt:lpstr>PowerPoint Presentation</vt:lpstr>
      <vt:lpstr>ELEMEN POKOK PENGEMBANGAN WILAYAH </vt:lpstr>
      <vt:lpstr>PowerPoint Presentation</vt:lpstr>
      <vt:lpstr>Hubungan SDM - SDA</vt:lpstr>
      <vt:lpstr>PENANGGULANGAN KEMISKINAN   </vt:lpstr>
      <vt:lpstr>PENANGGULANGAN KEMISKINAN    </vt:lpstr>
      <vt:lpstr>PENANGGULANGAN KEMISKINAN   </vt:lpstr>
      <vt:lpstr>PENYEBAB DASAR KEMISKINAN  (apa antisipasi kita?)</vt:lpstr>
      <vt:lpstr>PENYEBAB DASAR KEMISKINAN  apa antisipasi kita? (Cont.)</vt:lpstr>
      <vt:lpstr>Ketidakberdayaan masyarakat karena al. :</vt:lpstr>
      <vt:lpstr>Aspek-aspek yang diperlukan untuk memerangi kemiskinan</vt:lpstr>
      <vt:lpstr>Aspek-aspek yang diperlukan untuk memerangi kemiskinan:</vt:lpstr>
      <vt:lpstr>Aspek Kemauan Politik yang diperlukan untuk memerangi kemiskinan: </vt:lpstr>
      <vt:lpstr>Aspek Dukungan Iklim yang diperlukan untuk memerangi kemiskinan:</vt:lpstr>
      <vt:lpstr>Aspek Strategi yang diperlukan untuk memerangi kemiskinan:</vt:lpstr>
      <vt:lpstr>Aspek Data yang diperlukan untuk memerangi kemiskinan:</vt:lpstr>
      <vt:lpstr>Aspek Kebijakan Dan Program yang diperlukan untuk memerangi kemiskinan:</vt:lpstr>
      <vt:lpstr>Aspek Pemantauan dan Evaluasi yang diperlukan untuk memerangi kemiskinan:</vt:lpstr>
    </vt:vector>
  </TitlesOfParts>
  <Company>IPB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PEMBANGUNAN BERKELANJUTAN DAN ASPEK KEMISKINAN</dc:title>
  <dc:creator>SUTARA HENDRAKUSUMAATMAJA</dc:creator>
  <cp:lastModifiedBy>ismail - [2010]</cp:lastModifiedBy>
  <cp:revision>17</cp:revision>
  <dcterms:created xsi:type="dcterms:W3CDTF">2008-10-12T15:13:24Z</dcterms:created>
  <dcterms:modified xsi:type="dcterms:W3CDTF">2011-09-18T14:06:52Z</dcterms:modified>
</cp:coreProperties>
</file>